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303" r:id="rId2"/>
    <p:sldId id="304" r:id="rId3"/>
    <p:sldId id="305" r:id="rId4"/>
    <p:sldId id="307" r:id="rId5"/>
    <p:sldId id="309" r:id="rId6"/>
    <p:sldId id="312" r:id="rId7"/>
    <p:sldId id="311" r:id="rId8"/>
    <p:sldId id="313" r:id="rId9"/>
    <p:sldId id="314" r:id="rId10"/>
    <p:sldId id="310" r:id="rId11"/>
    <p:sldId id="31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A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50" d="100"/>
          <a:sy n="50" d="100"/>
        </p:scale>
        <p:origin x="-17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8BC3E-499E-41A3-ACF9-CA916E5871F7}" type="datetimeFigureOut">
              <a:rPr lang="en-US" smtClean="0"/>
              <a:pPr/>
              <a:t>8/12/2020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41FB9-AF62-471D-B00B-ADB97A19FD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46403-A27A-4C68-A9EA-CA3C0CD2EF44}" type="datetime1">
              <a:rPr lang="en-US" smtClean="0"/>
              <a:pPr/>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DCD2B6-5F2A-4CAC-BEED-F207C63A85CC}" type="datetime1">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87451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6518490-14AA-449F-AFB2-AF3610FDB4CA}" type="datetime1">
              <a:rPr lang="en-US" smtClean="0"/>
              <a:pPr/>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57326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452AEC5-F5BA-493A-8A81-FFE1909EE9EC}" type="datetime1">
              <a:rPr lang="en-US" smtClean="0"/>
              <a:pPr/>
              <a:t>8/12/2020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8811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5D1E1A-E63F-4A29-A8F9-0E822B86C0FB}" type="datetime1">
              <a:rPr lang="en-US" smtClean="0"/>
              <a:pPr/>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64438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A8F324-C19F-4F2A-9C4C-D8F0AE5A66A8}" type="datetime1">
              <a:rPr lang="en-US" smtClean="0"/>
              <a:pPr/>
              <a:t>8/12/2020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EBBC0-618F-FB43-BADA-BDD70CF9B1D0}"/>
              </a:ext>
            </a:extLst>
          </p:cNvPr>
          <p:cNvSpPr>
            <a:spLocks noGrp="1"/>
          </p:cNvSpPr>
          <p:nvPr>
            <p:ph type="title"/>
          </p:nvPr>
        </p:nvSpPr>
        <p:spPr>
          <a:xfrm>
            <a:off x="927467" y="754638"/>
            <a:ext cx="8157633" cy="2760869"/>
          </a:xfrm>
        </p:spPr>
        <p:txBody>
          <a:bodyPr>
            <a:noAutofit/>
          </a:bodyPr>
          <a:lstStyle/>
          <a:p>
            <a:pPr algn="ctr"/>
            <a:r>
              <a:rPr lang="mr-IN" sz="5400" b="1" dirty="0">
                <a:solidFill>
                  <a:srgbClr val="FF0000"/>
                </a:solidFill>
                <a:latin typeface="Algerian" panose="02000000000000000000" pitchFamily="2" charset="0"/>
                <a:ea typeface="Algerian" panose="02000000000000000000" pitchFamily="2" charset="0"/>
              </a:rPr>
              <a:t>ATOMIC ENERGY EDUCATION SOCIETY, </a:t>
            </a:r>
            <a:r>
              <a:rPr lang="mr-IN" sz="7200" b="1" dirty="0">
                <a:solidFill>
                  <a:schemeClr val="accent5"/>
                </a:solidFill>
                <a:latin typeface="Algerian" panose="02000000000000000000" pitchFamily="2" charset="0"/>
                <a:ea typeface="Algerian" panose="02000000000000000000" pitchFamily="2" charset="0"/>
              </a:rPr>
              <a:t>MUMBAI.</a:t>
            </a:r>
            <a:endParaRPr lang="en-US" sz="7200" b="1" dirty="0">
              <a:solidFill>
                <a:schemeClr val="accent5"/>
              </a:solidFill>
              <a:latin typeface="Algerian" panose="02000000000000000000" pitchFamily="2" charset="0"/>
              <a:ea typeface="Algerian" panose="02000000000000000000" pitchFamily="2" charset="0"/>
            </a:endParaRPr>
          </a:p>
        </p:txBody>
      </p:sp>
      <p:sp>
        <p:nvSpPr>
          <p:cNvPr id="3" name="Content Placeholder 2">
            <a:extLst>
              <a:ext uri="{FF2B5EF4-FFF2-40B4-BE49-F238E27FC236}">
                <a16:creationId xmlns:a16="http://schemas.microsoft.com/office/drawing/2014/main" xmlns="" id="{544031C1-76F8-314A-9E01-A9228AEB1C7B}"/>
              </a:ext>
            </a:extLst>
          </p:cNvPr>
          <p:cNvSpPr>
            <a:spLocks noGrp="1"/>
          </p:cNvSpPr>
          <p:nvPr>
            <p:ph idx="1"/>
          </p:nvPr>
        </p:nvSpPr>
        <p:spPr>
          <a:xfrm>
            <a:off x="1735666" y="2578650"/>
            <a:ext cx="7349434" cy="3675638"/>
          </a:xfrm>
        </p:spPr>
        <p:txBody>
          <a:bodyPr/>
          <a:lstStyle/>
          <a:p>
            <a:pPr marL="0" indent="0">
              <a:buNone/>
            </a:pPr>
            <a:r>
              <a:rPr lang="mr-IN" dirty="0"/>
              <a:t>                               </a:t>
            </a:r>
            <a:endParaRPr lang="mr-IN" sz="3600" b="1" dirty="0">
              <a:solidFill>
                <a:srgbClr val="7030A0"/>
              </a:solidFill>
            </a:endParaRPr>
          </a:p>
          <a:p>
            <a:pPr marL="0" indent="0">
              <a:buNone/>
            </a:pPr>
            <a:r>
              <a:rPr lang="mr-IN" sz="8800" b="1" dirty="0">
                <a:solidFill>
                  <a:srgbClr val="7030A0"/>
                </a:solidFill>
              </a:rPr>
              <a:t>    </a:t>
            </a:r>
            <a:r>
              <a:rPr lang="mr-IN" sz="3600" b="1" dirty="0">
                <a:solidFill>
                  <a:schemeClr val="accent1"/>
                </a:solidFill>
              </a:rPr>
              <a:t>Module-1/3</a:t>
            </a:r>
            <a:r>
              <a:rPr lang="mr-IN" sz="8800" b="1" dirty="0">
                <a:solidFill>
                  <a:schemeClr val="accent1"/>
                </a:solidFill>
              </a:rPr>
              <a:t>                                  </a:t>
            </a:r>
            <a:r>
              <a:rPr lang="mr-IN" sz="3600" b="1" dirty="0">
                <a:solidFill>
                  <a:srgbClr val="7030A0"/>
                </a:solidFill>
              </a:rPr>
              <a:t>W                WELCOME</a:t>
            </a:r>
            <a:endParaRPr lang="en-US" dirty="0"/>
          </a:p>
        </p:txBody>
      </p:sp>
      <p:pic>
        <p:nvPicPr>
          <p:cNvPr id="4" name="Picture 4">
            <a:extLst>
              <a:ext uri="{FF2B5EF4-FFF2-40B4-BE49-F238E27FC236}">
                <a16:creationId xmlns:a16="http://schemas.microsoft.com/office/drawing/2014/main" xmlns="" id="{ABB7143B-1867-954E-AA04-8DB995B722C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13" y="3929639"/>
            <a:ext cx="2639481" cy="2967594"/>
          </a:xfrm>
          <a:prstGeom prst="rect">
            <a:avLst/>
          </a:prstGeom>
        </p:spPr>
      </p:pic>
      <p:pic>
        <p:nvPicPr>
          <p:cNvPr id="6" name="Picture 6">
            <a:extLst>
              <a:ext uri="{FF2B5EF4-FFF2-40B4-BE49-F238E27FC236}">
                <a16:creationId xmlns:a16="http://schemas.microsoft.com/office/drawing/2014/main" xmlns="" id="{5AF5A013-CEE0-BE49-8045-0879BE2B97A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5595" y="5172029"/>
            <a:ext cx="5911205" cy="1533572"/>
          </a:xfrm>
          <a:prstGeom prst="rect">
            <a:avLst/>
          </a:prstGeom>
        </p:spPr>
      </p:pic>
      <p:sp>
        <p:nvSpPr>
          <p:cNvPr id="9" name="Slide Number Placeholder 8"/>
          <p:cNvSpPr>
            <a:spLocks noGrp="1"/>
          </p:cNvSpPr>
          <p:nvPr>
            <p:ph type="sldNum" sz="quarter" idx="12"/>
          </p:nvPr>
        </p:nvSpPr>
        <p:spPr>
          <a:xfrm>
            <a:off x="8763000" y="6553200"/>
            <a:ext cx="381000" cy="304800"/>
          </a:xfrm>
        </p:spPr>
        <p:txBody>
          <a:bodyPr/>
          <a:lstStyle/>
          <a:p>
            <a:fld id="{B6F15528-21DE-4FAA-801E-634DDDAF4B2B}" type="slidenum">
              <a:rPr lang="en-US" sz="2000" b="1" smtClean="0">
                <a:latin typeface="Arial Black" pitchFamily="34" charset="0"/>
              </a:rPr>
              <a:pPr/>
              <a:t>1</a:t>
            </a:fld>
            <a:endParaRPr lang="en-US" sz="2000" b="1" dirty="0">
              <a:latin typeface="Arial Black" pitchFamily="34" charset="0"/>
            </a:endParaRPr>
          </a:p>
        </p:txBody>
      </p:sp>
    </p:spTree>
    <p:extLst>
      <p:ext uri="{BB962C8B-B14F-4D97-AF65-F5344CB8AC3E}">
        <p14:creationId xmlns:p14="http://schemas.microsoft.com/office/powerpoint/2010/main" xmlns="" val="170015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5AAB06-F35A-0449-AD77-A61AB16A1C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1F1EDC3-253A-4648-806E-2958420041B2}"/>
              </a:ext>
            </a:extLst>
          </p:cNvPr>
          <p:cNvSpPr>
            <a:spLocks noGrp="1"/>
          </p:cNvSpPr>
          <p:nvPr>
            <p:ph idx="1"/>
          </p:nvPr>
        </p:nvSpPr>
        <p:spPr/>
        <p:txBody>
          <a:bodyPr/>
          <a:lstStyle/>
          <a:p>
            <a:endParaRPr lang="en-US"/>
          </a:p>
        </p:txBody>
      </p:sp>
      <p:pic>
        <p:nvPicPr>
          <p:cNvPr id="9" name="Picture 2" descr="22 Oscar Wilde Quotes that Combine Wisdom with Beauty">
            <a:extLst>
              <a:ext uri="{FF2B5EF4-FFF2-40B4-BE49-F238E27FC236}">
                <a16:creationId xmlns:a16="http://schemas.microsoft.com/office/drawing/2014/main" xmlns="" id="{F142F360-7F9B-2444-9EB1-1666D133C772}"/>
              </a:ext>
            </a:extLst>
          </p:cNvPr>
          <p:cNvPicPr>
            <a:picLocks noChangeAspect="1" noChangeArrowheads="1"/>
          </p:cNvPicPr>
          <p:nvPr/>
        </p:nvPicPr>
        <p:blipFill>
          <a:blip r:embed="rId2" cstate="print"/>
          <a:srcRect/>
          <a:stretch>
            <a:fillRect/>
          </a:stretch>
        </p:blipFill>
        <p:spPr bwMode="auto">
          <a:xfrm>
            <a:off x="533400" y="838200"/>
            <a:ext cx="8229600" cy="5715000"/>
          </a:xfrm>
          <a:prstGeom prst="rect">
            <a:avLst/>
          </a:prstGeom>
          <a:noFill/>
        </p:spPr>
      </p:pic>
      <p:sp>
        <p:nvSpPr>
          <p:cNvPr id="5" name="Slide Number Placeholder 4"/>
          <p:cNvSpPr>
            <a:spLocks noGrp="1"/>
          </p:cNvSpPr>
          <p:nvPr>
            <p:ph type="sldNum" sz="quarter" idx="12"/>
          </p:nvPr>
        </p:nvSpPr>
        <p:spPr>
          <a:xfrm>
            <a:off x="8610600" y="6553200"/>
            <a:ext cx="381000" cy="304800"/>
          </a:xfrm>
        </p:spPr>
        <p:txBody>
          <a:bodyPr/>
          <a:lstStyle/>
          <a:p>
            <a:fld id="{B6F15528-21DE-4FAA-801E-634DDDAF4B2B}" type="slidenum">
              <a:rPr lang="en-US" sz="2000" b="1" smtClean="0">
                <a:latin typeface="Arial Black" pitchFamily="34" charset="0"/>
              </a:rPr>
              <a:pPr/>
              <a:t>10</a:t>
            </a:fld>
            <a:endParaRPr lang="en-US" sz="2000" b="1" dirty="0">
              <a:latin typeface="Arial Black" pitchFamily="34" charset="0"/>
            </a:endParaRPr>
          </a:p>
        </p:txBody>
      </p:sp>
    </p:spTree>
    <p:extLst>
      <p:ext uri="{BB962C8B-B14F-4D97-AF65-F5344CB8AC3E}">
        <p14:creationId xmlns:p14="http://schemas.microsoft.com/office/powerpoint/2010/main" xmlns="" val="378413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ow To Write A Thank You Note In Five Easy Steps"/>
          <p:cNvPicPr>
            <a:picLocks noChangeAspect="1" noChangeArrowheads="1"/>
          </p:cNvPicPr>
          <p:nvPr/>
        </p:nvPicPr>
        <p:blipFill>
          <a:blip r:embed="rId2" cstate="print"/>
          <a:srcRect/>
          <a:stretch>
            <a:fillRect/>
          </a:stretch>
        </p:blipFill>
        <p:spPr bwMode="auto">
          <a:xfrm>
            <a:off x="228600" y="685800"/>
            <a:ext cx="8763000" cy="6172200"/>
          </a:xfrm>
          <a:prstGeom prst="rect">
            <a:avLst/>
          </a:prstGeom>
          <a:noFill/>
        </p:spPr>
      </p:pic>
      <p:sp>
        <p:nvSpPr>
          <p:cNvPr id="3" name="Slide Number Placeholder 2"/>
          <p:cNvSpPr>
            <a:spLocks noGrp="1"/>
          </p:cNvSpPr>
          <p:nvPr>
            <p:ph type="sldNum" sz="quarter" idx="12"/>
          </p:nvPr>
        </p:nvSpPr>
        <p:spPr>
          <a:xfrm>
            <a:off x="8610600" y="6400800"/>
            <a:ext cx="381000" cy="304800"/>
          </a:xfrm>
        </p:spPr>
        <p:txBody>
          <a:bodyPr/>
          <a:lstStyle/>
          <a:p>
            <a:fld id="{B6F15528-21DE-4FAA-801E-634DDDAF4B2B}" type="slidenum">
              <a:rPr lang="en-US" sz="2000" b="1" smtClean="0">
                <a:latin typeface="Arial Black" pitchFamily="34" charset="0"/>
              </a:rPr>
              <a:pPr/>
              <a:t>11</a:t>
            </a:fld>
            <a:endParaRPr lang="en-US" sz="2000" b="1" dirty="0">
              <a:latin typeface="Arial Black" pitchFamily="34" charset="0"/>
            </a:endParaRPr>
          </a:p>
        </p:txBody>
      </p:sp>
    </p:spTree>
    <p:extLst>
      <p:ext uri="{BB962C8B-B14F-4D97-AF65-F5344CB8AC3E}">
        <p14:creationId xmlns:p14="http://schemas.microsoft.com/office/powerpoint/2010/main" xmlns="" val="236086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AB7E9-9725-754B-BF55-7F9B739D58EC}"/>
              </a:ext>
            </a:extLst>
          </p:cNvPr>
          <p:cNvSpPr>
            <a:spLocks noGrp="1"/>
          </p:cNvSpPr>
          <p:nvPr>
            <p:ph type="title"/>
          </p:nvPr>
        </p:nvSpPr>
        <p:spPr>
          <a:xfrm>
            <a:off x="304801" y="914400"/>
            <a:ext cx="8458200" cy="914400"/>
          </a:xfrm>
          <a:effectLst>
            <a:glow rad="101600">
              <a:schemeClr val="accent3">
                <a:satMod val="175000"/>
                <a:alpha val="40000"/>
              </a:schemeClr>
            </a:glow>
            <a:outerShdw blurRad="57150" dist="38100" dir="5400000" algn="ctr" rotWithShape="0">
              <a:schemeClr val="accent5">
                <a:shade val="9000"/>
                <a:satMod val="105000"/>
                <a:alpha val="48000"/>
              </a:schemeClr>
            </a:outerShdw>
          </a:effectLst>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glow" dir="tl">
                <a:rot lat="0" lon="0" rev="5400000"/>
              </a:lightRig>
            </a:scene3d>
            <a:sp3d extrusionH="57150" contourW="12700">
              <a:bevelT w="25400" h="25400" prst="cross"/>
              <a:contourClr>
                <a:schemeClr val="accent6">
                  <a:shade val="73000"/>
                </a:schemeClr>
              </a:contourClr>
            </a:sp3d>
          </a:bodyPr>
          <a:lstStyle/>
          <a:p>
            <a:pPr algn="ct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FROM:</a:t>
            </a:r>
            <a:b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br>
            <a:r>
              <a:rPr lang="mr-IN"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rPr>
              <a:t>ATOMIC ENERGY CENTRAL SCHOOL, INDORE</a:t>
            </a:r>
            <a:endParaRPr lang="en-US" sz="2800" b="1" dirty="0">
              <a:ln w="11430">
                <a:solidFill>
                  <a:schemeClr val="tx1"/>
                </a:solidFill>
              </a:ln>
              <a:solidFill>
                <a:srgbClr val="C00000"/>
              </a:solidFill>
              <a:effectLst>
                <a:glow rad="101600">
                  <a:schemeClr val="tx1">
                    <a:lumMod val="95000"/>
                    <a:lumOff val="5000"/>
                    <a:alpha val="60000"/>
                  </a:schemeClr>
                </a:glow>
                <a:outerShdw blurRad="80000" dist="40000" dir="5040000" algn="tl">
                  <a:srgbClr val="000000">
                    <a:alpha val="30000"/>
                  </a:srgbClr>
                </a:outerShdw>
              </a:effectLst>
              <a:latin typeface="Bookman Old Style" pitchFamily="18" charset="0"/>
            </a:endParaRPr>
          </a:p>
        </p:txBody>
      </p:sp>
      <p:pic>
        <p:nvPicPr>
          <p:cNvPr id="9" name="Picture 9">
            <a:extLst>
              <a:ext uri="{FF2B5EF4-FFF2-40B4-BE49-F238E27FC236}">
                <a16:creationId xmlns:a16="http://schemas.microsoft.com/office/drawing/2014/main" xmlns="" id="{28E94214-73AE-2849-B666-74E09396ECDC}"/>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3400" y="1920085"/>
            <a:ext cx="4038600" cy="4434840"/>
          </a:xfrm>
        </p:spPr>
      </p:pic>
      <p:pic>
        <p:nvPicPr>
          <p:cNvPr id="10" name="Picture 10">
            <a:extLst>
              <a:ext uri="{FF2B5EF4-FFF2-40B4-BE49-F238E27FC236}">
                <a16:creationId xmlns:a16="http://schemas.microsoft.com/office/drawing/2014/main" xmlns="" id="{30E7179D-5BBD-F448-B53A-797C047A0BFC}"/>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1920875"/>
            <a:ext cx="3682423" cy="4433888"/>
          </a:xfrm>
        </p:spPr>
      </p:pic>
      <p:sp>
        <p:nvSpPr>
          <p:cNvPr id="5" name="Slide Number Placeholder 4"/>
          <p:cNvSpPr>
            <a:spLocks noGrp="1"/>
          </p:cNvSpPr>
          <p:nvPr>
            <p:ph type="sldNum" sz="quarter" idx="12"/>
          </p:nvPr>
        </p:nvSpPr>
        <p:spPr>
          <a:xfrm>
            <a:off x="8534400" y="6356350"/>
            <a:ext cx="152400" cy="365125"/>
          </a:xfrm>
        </p:spPr>
        <p:txBody>
          <a:bodyPr/>
          <a:lstStyle/>
          <a:p>
            <a:fld id="{B6F15528-21DE-4FAA-801E-634DDDAF4B2B}" type="slidenum">
              <a:rPr lang="en-US" sz="2000" b="1" smtClean="0">
                <a:latin typeface="Arial Black" pitchFamily="34" charset="0"/>
              </a:rPr>
              <a:pPr/>
              <a:t>2</a:t>
            </a:fld>
            <a:endParaRPr lang="en-US" sz="2000" b="1" dirty="0">
              <a:latin typeface="Arial Black" pitchFamily="34" charset="0"/>
            </a:endParaRPr>
          </a:p>
        </p:txBody>
      </p:sp>
    </p:spTree>
    <p:extLst>
      <p:ext uri="{BB962C8B-B14F-4D97-AF65-F5344CB8AC3E}">
        <p14:creationId xmlns:p14="http://schemas.microsoft.com/office/powerpoint/2010/main" xmlns="" val="412272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E4E1A-1CA3-F847-B704-1C812037E96F}"/>
              </a:ext>
            </a:extLst>
          </p:cNvPr>
          <p:cNvSpPr>
            <a:spLocks noGrp="1"/>
          </p:cNvSpPr>
          <p:nvPr>
            <p:ph type="title"/>
          </p:nvPr>
        </p:nvSpPr>
        <p:spPr>
          <a:xfrm>
            <a:off x="2133600" y="914400"/>
            <a:ext cx="3124200" cy="932688"/>
          </a:xfrm>
        </p:spPr>
        <p:txBody>
          <a:bodyPr/>
          <a:lstStyle/>
          <a:p>
            <a:pPr algn="ctr"/>
            <a:r>
              <a:rPr lang="en-US" b="1" dirty="0">
                <a:solidFill>
                  <a:srgbClr val="7030A0"/>
                </a:solidFill>
                <a:latin typeface="Lucida Calligraphy" pitchFamily="66" charset="0"/>
              </a:rPr>
              <a:t>Content:</a:t>
            </a:r>
          </a:p>
        </p:txBody>
      </p:sp>
      <p:sp>
        <p:nvSpPr>
          <p:cNvPr id="3" name="Content Placeholder 2">
            <a:extLst>
              <a:ext uri="{FF2B5EF4-FFF2-40B4-BE49-F238E27FC236}">
                <a16:creationId xmlns:a16="http://schemas.microsoft.com/office/drawing/2014/main" xmlns="" id="{C227971B-1378-C040-9E84-A401151CAD21}"/>
              </a:ext>
            </a:extLst>
          </p:cNvPr>
          <p:cNvSpPr>
            <a:spLocks noGrp="1"/>
          </p:cNvSpPr>
          <p:nvPr>
            <p:ph idx="1"/>
          </p:nvPr>
        </p:nvSpPr>
        <p:spPr/>
        <p:txBody>
          <a:bodyPr/>
          <a:lstStyle/>
          <a:p>
            <a:pPr>
              <a:buFont typeface="Wingdings" pitchFamily="2" charset="2"/>
              <a:buChar char="v"/>
            </a:pPr>
            <a:r>
              <a:rPr lang="en-US" sz="1800" b="1" dirty="0">
                <a:solidFill>
                  <a:srgbClr val="002060"/>
                </a:solidFill>
                <a:latin typeface="Bookman Old Style" pitchFamily="18" charset="0"/>
              </a:rPr>
              <a:t>1) Title of the story</a:t>
            </a:r>
          </a:p>
          <a:p>
            <a:pPr>
              <a:buFont typeface="Wingdings" pitchFamily="2" charset="2"/>
              <a:buChar char="v"/>
            </a:pPr>
            <a:r>
              <a:rPr lang="en-US" sz="1800" b="1" dirty="0">
                <a:solidFill>
                  <a:srgbClr val="002060"/>
                </a:solidFill>
                <a:latin typeface="Bookman Old Style" pitchFamily="18" charset="0"/>
              </a:rPr>
              <a:t>2) Biography of the writer</a:t>
            </a:r>
          </a:p>
          <a:p>
            <a:pPr>
              <a:buFont typeface="Wingdings" pitchFamily="2" charset="2"/>
              <a:buChar char="v"/>
            </a:pPr>
            <a:r>
              <a:rPr lang="en-US" sz="1800" b="1" dirty="0">
                <a:solidFill>
                  <a:srgbClr val="002060"/>
                </a:solidFill>
                <a:latin typeface="Bookman Old Style" pitchFamily="18" charset="0"/>
              </a:rPr>
              <a:t>3) Introduction of the story</a:t>
            </a:r>
          </a:p>
          <a:p>
            <a:pPr>
              <a:buFont typeface="Wingdings" pitchFamily="2" charset="2"/>
              <a:buChar char="v"/>
            </a:pPr>
            <a:r>
              <a:rPr lang="en-US" sz="1800" b="1" dirty="0">
                <a:solidFill>
                  <a:srgbClr val="002060"/>
                </a:solidFill>
                <a:latin typeface="Bookman Old Style" pitchFamily="18" charset="0"/>
              </a:rPr>
              <a:t>4) Major Characters: </a:t>
            </a:r>
          </a:p>
          <a:p>
            <a:pPr>
              <a:buNone/>
            </a:pPr>
            <a:r>
              <a:rPr lang="en-US" sz="1800" b="1" dirty="0">
                <a:solidFill>
                  <a:srgbClr val="00B050"/>
                </a:solidFill>
                <a:latin typeface="Bookman Old Style" pitchFamily="18" charset="0"/>
              </a:rPr>
              <a:t>     </a:t>
            </a:r>
            <a:r>
              <a:rPr lang="en-US" sz="1800" b="1" dirty="0" err="1">
                <a:solidFill>
                  <a:srgbClr val="00B050"/>
                </a:solidFill>
                <a:latin typeface="Bookman Old Style" pitchFamily="18" charset="0"/>
              </a:rPr>
              <a:t>i</a:t>
            </a:r>
            <a:r>
              <a:rPr lang="en-US" sz="1800" b="1" dirty="0">
                <a:solidFill>
                  <a:srgbClr val="00B050"/>
                </a:solidFill>
                <a:latin typeface="Bookman Old Style" pitchFamily="18" charset="0"/>
              </a:rPr>
              <a:t>) Happy Prince:        </a:t>
            </a:r>
          </a:p>
          <a:p>
            <a:pPr>
              <a:buNone/>
            </a:pPr>
            <a:r>
              <a:rPr lang="en-US" sz="1800" b="1" dirty="0">
                <a:solidFill>
                  <a:srgbClr val="00B050"/>
                </a:solidFill>
                <a:latin typeface="Bookman Old Style" pitchFamily="18" charset="0"/>
              </a:rPr>
              <a:t>    ii) The Swallow:</a:t>
            </a:r>
          </a:p>
          <a:p>
            <a:pPr>
              <a:buFont typeface="Wingdings" pitchFamily="2" charset="2"/>
              <a:buChar char="v"/>
            </a:pPr>
            <a:r>
              <a:rPr lang="en-US" sz="1800" b="1" dirty="0">
                <a:solidFill>
                  <a:srgbClr val="002060"/>
                </a:solidFill>
                <a:latin typeface="Bookman Old Style" pitchFamily="18" charset="0"/>
              </a:rPr>
              <a:t>5) Minor Characters:</a:t>
            </a:r>
          </a:p>
          <a:p>
            <a:pPr>
              <a:buNone/>
            </a:pPr>
            <a:r>
              <a:rPr lang="en-US" sz="1800" b="1" dirty="0">
                <a:solidFill>
                  <a:srgbClr val="00B050"/>
                </a:solidFill>
                <a:latin typeface="Bookman Old Style" pitchFamily="18" charset="0"/>
              </a:rPr>
              <a:t>    </a:t>
            </a:r>
            <a:r>
              <a:rPr lang="en-US" sz="1800" b="1" dirty="0" err="1">
                <a:solidFill>
                  <a:srgbClr val="00B050"/>
                </a:solidFill>
                <a:latin typeface="Bookman Old Style" pitchFamily="18" charset="0"/>
              </a:rPr>
              <a:t>i</a:t>
            </a:r>
            <a:r>
              <a:rPr lang="en-US" sz="1800" b="1" dirty="0">
                <a:solidFill>
                  <a:srgbClr val="00B050"/>
                </a:solidFill>
                <a:latin typeface="Bookman Old Style" pitchFamily="18" charset="0"/>
              </a:rPr>
              <a:t>) The Seamstress</a:t>
            </a:r>
          </a:p>
          <a:p>
            <a:pPr>
              <a:buNone/>
            </a:pPr>
            <a:r>
              <a:rPr lang="en-US" sz="1800" b="1" dirty="0">
                <a:solidFill>
                  <a:srgbClr val="00B050"/>
                </a:solidFill>
                <a:latin typeface="Bookman Old Style" pitchFamily="18" charset="0"/>
              </a:rPr>
              <a:t>    ii) The young Playwright</a:t>
            </a:r>
          </a:p>
          <a:p>
            <a:pPr>
              <a:buNone/>
            </a:pPr>
            <a:r>
              <a:rPr lang="en-US" sz="1800" b="1" dirty="0">
                <a:solidFill>
                  <a:srgbClr val="00B050"/>
                </a:solidFill>
                <a:latin typeface="Bookman Old Style" pitchFamily="18" charset="0"/>
              </a:rPr>
              <a:t>    iii) The Little Girl </a:t>
            </a:r>
          </a:p>
          <a:p>
            <a:pPr>
              <a:buNone/>
            </a:pPr>
            <a:r>
              <a:rPr lang="en-US" sz="1800" b="1" dirty="0">
                <a:solidFill>
                  <a:srgbClr val="00B050"/>
                </a:solidFill>
                <a:latin typeface="Bookman Old Style" pitchFamily="18" charset="0"/>
              </a:rPr>
              <a:t>    iv) Mayor of the town and </a:t>
            </a:r>
            <a:r>
              <a:rPr lang="en-US" sz="1800" b="1" dirty="0" err="1" smtClean="0">
                <a:solidFill>
                  <a:srgbClr val="00B050"/>
                </a:solidFill>
                <a:latin typeface="Bookman Old Style" pitchFamily="18" charset="0"/>
              </a:rPr>
              <a:t>councillors</a:t>
            </a:r>
            <a:endParaRPr lang="en-US" sz="1800" b="1" dirty="0">
              <a:solidFill>
                <a:srgbClr val="00B050"/>
              </a:solidFill>
              <a:latin typeface="Bookman Old Style" pitchFamily="18" charset="0"/>
            </a:endParaRPr>
          </a:p>
          <a:p>
            <a:pPr>
              <a:buNone/>
            </a:pPr>
            <a:r>
              <a:rPr lang="en-US" sz="1800" b="1" dirty="0">
                <a:solidFill>
                  <a:srgbClr val="00B050"/>
                </a:solidFill>
                <a:latin typeface="Bookman Old Style" pitchFamily="18" charset="0"/>
              </a:rPr>
              <a:t>     v) The Angel</a:t>
            </a:r>
          </a:p>
          <a:p>
            <a:pPr>
              <a:buFont typeface="Wingdings" pitchFamily="2" charset="2"/>
              <a:buChar char="v"/>
            </a:pPr>
            <a:endParaRPr lang="en-US" sz="1800" b="1" dirty="0">
              <a:solidFill>
                <a:srgbClr val="002060"/>
              </a:solidFill>
              <a:latin typeface="Bookman Old Style" pitchFamily="18" charset="0"/>
            </a:endParaRPr>
          </a:p>
          <a:p>
            <a:pPr>
              <a:buNone/>
            </a:pPr>
            <a:endParaRPr lang="en-US" sz="1800" b="1" dirty="0">
              <a:solidFill>
                <a:srgbClr val="002060"/>
              </a:solidFill>
              <a:latin typeface="Bookman Old Style" pitchFamily="18" charset="0"/>
            </a:endParaRPr>
          </a:p>
          <a:p>
            <a:pPr>
              <a:buNone/>
            </a:pPr>
            <a:endParaRPr lang="en-US" sz="1800" b="1" dirty="0">
              <a:solidFill>
                <a:srgbClr val="002060"/>
              </a:solidFill>
              <a:latin typeface="Bookman Old Style" pitchFamily="18" charset="0"/>
            </a:endParaRPr>
          </a:p>
          <a:p>
            <a:pPr>
              <a:buNone/>
            </a:pPr>
            <a:endParaRPr lang="en-US" sz="1800" b="1" dirty="0">
              <a:solidFill>
                <a:srgbClr val="002060"/>
              </a:solidFill>
              <a:latin typeface="Bookman Old Style" pitchFamily="18" charset="0"/>
            </a:endParaRPr>
          </a:p>
          <a:p>
            <a:pPr>
              <a:buNone/>
            </a:pPr>
            <a:endParaRPr lang="en-US" sz="1800" b="1" dirty="0">
              <a:solidFill>
                <a:srgbClr val="002060"/>
              </a:solidFill>
              <a:latin typeface="Bookman Old Style" pitchFamily="18" charset="0"/>
            </a:endParaRPr>
          </a:p>
          <a:p>
            <a:pPr>
              <a:buNone/>
            </a:pPr>
            <a:endParaRPr lang="en-US" sz="2400" b="1" dirty="0">
              <a:solidFill>
                <a:srgbClr val="002060"/>
              </a:solidFill>
              <a:latin typeface="Bookman Old Style" pitchFamily="18" charset="0"/>
            </a:endParaRPr>
          </a:p>
          <a:p>
            <a:pPr>
              <a:buNone/>
            </a:pPr>
            <a:endParaRPr lang="en-US" sz="2400" b="1" dirty="0">
              <a:solidFill>
                <a:srgbClr val="C00000"/>
              </a:solidFill>
              <a:latin typeface="Bookman Old Style" pitchFamily="18" charset="0"/>
            </a:endParaRPr>
          </a:p>
          <a:p>
            <a:pPr>
              <a:buNone/>
            </a:pPr>
            <a:endParaRPr lang="en-US" sz="2400" b="1" dirty="0">
              <a:solidFill>
                <a:srgbClr val="C00000"/>
              </a:solidFill>
              <a:latin typeface="Bookman Old Style" pitchFamily="18" charset="0"/>
            </a:endParaRPr>
          </a:p>
          <a:p>
            <a:pPr>
              <a:buNone/>
            </a:pPr>
            <a:endParaRPr lang="en-US" b="1" dirty="0">
              <a:solidFill>
                <a:srgbClr val="7030A0"/>
              </a:solidFill>
              <a:latin typeface="Britannic Bold" pitchFamily="34" charset="0"/>
            </a:endParaRPr>
          </a:p>
          <a:p>
            <a:pPr>
              <a:buFont typeface="Wingdings" pitchFamily="2" charset="2"/>
              <a:buChar char="v"/>
            </a:pPr>
            <a:endParaRPr lang="en-US" dirty="0">
              <a:solidFill>
                <a:srgbClr val="00B050"/>
              </a:solidFill>
              <a:latin typeface="Bernard MT Condensed" pitchFamily="18" charset="0"/>
            </a:endParaRPr>
          </a:p>
          <a:p>
            <a:pPr>
              <a:buFont typeface="Wingdings" pitchFamily="2" charset="2"/>
              <a:buChar char="v"/>
            </a:pPr>
            <a:endParaRPr lang="en-US" dirty="0">
              <a:solidFill>
                <a:srgbClr val="00B050"/>
              </a:solidFill>
              <a:latin typeface="Bernard MT Condensed" pitchFamily="18" charset="0"/>
            </a:endParaRPr>
          </a:p>
          <a:p>
            <a:pPr>
              <a:buFont typeface="Wingdings" pitchFamily="2" charset="2"/>
              <a:buChar char="v"/>
            </a:pPr>
            <a:endParaRPr lang="en-US" dirty="0"/>
          </a:p>
        </p:txBody>
      </p:sp>
      <p:sp>
        <p:nvSpPr>
          <p:cNvPr id="4" name="Slide Number Placeholder 3"/>
          <p:cNvSpPr>
            <a:spLocks noGrp="1"/>
          </p:cNvSpPr>
          <p:nvPr>
            <p:ph type="sldNum" sz="quarter" idx="12"/>
          </p:nvPr>
        </p:nvSpPr>
        <p:spPr>
          <a:xfrm>
            <a:off x="8839200" y="6477000"/>
            <a:ext cx="304800" cy="381000"/>
          </a:xfrm>
        </p:spPr>
        <p:txBody>
          <a:bodyPr/>
          <a:lstStyle/>
          <a:p>
            <a:fld id="{B6F15528-21DE-4FAA-801E-634DDDAF4B2B}" type="slidenum">
              <a:rPr lang="en-US" sz="2000" smtClean="0">
                <a:latin typeface="Arial Black" pitchFamily="34" charset="0"/>
              </a:rPr>
              <a:pPr/>
              <a:t>3</a:t>
            </a:fld>
            <a:endParaRPr lang="en-US" sz="2000" dirty="0">
              <a:latin typeface="Arial Black" pitchFamily="34" charset="0"/>
            </a:endParaRPr>
          </a:p>
        </p:txBody>
      </p:sp>
    </p:spTree>
    <p:extLst>
      <p:ext uri="{BB962C8B-B14F-4D97-AF65-F5344CB8AC3E}">
        <p14:creationId xmlns:p14="http://schemas.microsoft.com/office/powerpoint/2010/main" xmlns="" val="79795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600"/>
          </a:xfrm>
        </p:spPr>
        <p:txBody>
          <a:bodyPr>
            <a:normAutofit fontScale="90000"/>
          </a:bodyPr>
          <a:lstStyle/>
          <a:p>
            <a:pPr algn="ctr"/>
            <a:r>
              <a:rPr sz="6000">
                <a:solidFill>
                  <a:srgbClr val="FF0000"/>
                </a:solidFill>
                <a:latin typeface="Bookman Old Style" pitchFamily="18" charset="0"/>
                <a:cs typeface="Arial" pitchFamily="34" charset="0"/>
              </a:rPr>
              <a:t/>
            </a:r>
            <a:br>
              <a:rPr sz="6000">
                <a:solidFill>
                  <a:srgbClr val="FF0000"/>
                </a:solidFill>
                <a:latin typeface="Bookman Old Style" pitchFamily="18" charset="0"/>
                <a:cs typeface="Arial" pitchFamily="34" charset="0"/>
              </a:rPr>
            </a:br>
            <a:r>
              <a:rPr sz="6000">
                <a:solidFill>
                  <a:srgbClr val="00B0F0"/>
                </a:solidFill>
                <a:latin typeface="Britannic Bold" pitchFamily="34" charset="0"/>
                <a:cs typeface="Arial" pitchFamily="34" charset="0"/>
              </a:rPr>
              <a:t>Class: IX</a:t>
            </a:r>
            <a:r>
              <a:rPr sz="6000">
                <a:solidFill>
                  <a:srgbClr val="FF0000"/>
                </a:solidFill>
                <a:latin typeface="Britannic Bold" pitchFamily="34" charset="0"/>
                <a:cs typeface="Arial" pitchFamily="34" charset="0"/>
              </a:rPr>
              <a:t/>
            </a:r>
            <a:br>
              <a:rPr sz="6000">
                <a:solidFill>
                  <a:srgbClr val="FF0000"/>
                </a:solidFill>
                <a:latin typeface="Britannic Bold" pitchFamily="34" charset="0"/>
                <a:cs typeface="Arial" pitchFamily="34" charset="0"/>
              </a:rPr>
            </a:br>
            <a:r>
              <a:rPr sz="6000">
                <a:solidFill>
                  <a:srgbClr val="92D050"/>
                </a:solidFill>
                <a:latin typeface="Britannic Bold" pitchFamily="34" charset="0"/>
                <a:cs typeface="Arial" pitchFamily="34" charset="0"/>
              </a:rPr>
              <a:t>MOMENTS</a:t>
            </a:r>
            <a:r>
              <a:rPr lang="en-US" sz="6000" dirty="0">
                <a:solidFill>
                  <a:srgbClr val="92D050"/>
                </a:solidFill>
                <a:latin typeface="Britannic Bold" pitchFamily="34" charset="0"/>
                <a:cs typeface="Arial" pitchFamily="34" charset="0"/>
              </a:rPr>
              <a:t>:</a:t>
            </a:r>
            <a:r>
              <a:rPr sz="6000">
                <a:solidFill>
                  <a:srgbClr val="92D050"/>
                </a:solidFill>
                <a:latin typeface="Britannic Bold" pitchFamily="34" charset="0"/>
                <a:cs typeface="Arial" pitchFamily="34" charset="0"/>
              </a:rPr>
              <a:t/>
            </a:r>
            <a:br>
              <a:rPr sz="6000">
                <a:solidFill>
                  <a:srgbClr val="92D050"/>
                </a:solidFill>
                <a:latin typeface="Britannic Bold" pitchFamily="34" charset="0"/>
                <a:cs typeface="Arial" pitchFamily="34" charset="0"/>
              </a:rPr>
            </a:br>
            <a:r>
              <a:rPr sz="7300">
                <a:solidFill>
                  <a:srgbClr val="C00000"/>
                </a:solidFill>
                <a:latin typeface="Bookman Old Style" pitchFamily="18" charset="0"/>
                <a:cs typeface="Arial" pitchFamily="34" charset="0"/>
              </a:rPr>
              <a:t>The Happy Prince</a:t>
            </a:r>
            <a:endParaRPr lang="en-US" sz="7300" dirty="0">
              <a:solidFill>
                <a:srgbClr val="C00000"/>
              </a:solidFill>
              <a:latin typeface="Bookman Old Style" pitchFamily="18" charset="0"/>
              <a:cs typeface="Arial" pitchFamily="34" charset="0"/>
            </a:endParaRPr>
          </a:p>
        </p:txBody>
      </p:sp>
      <p:sp>
        <p:nvSpPr>
          <p:cNvPr id="3" name="Subtitle 2"/>
          <p:cNvSpPr>
            <a:spLocks noGrp="1"/>
          </p:cNvSpPr>
          <p:nvPr>
            <p:ph type="subTitle" idx="1"/>
          </p:nvPr>
        </p:nvSpPr>
        <p:spPr>
          <a:xfrm>
            <a:off x="0" y="2514600"/>
            <a:ext cx="9144000" cy="4343400"/>
          </a:xfrm>
        </p:spPr>
        <p:txBody>
          <a:bodyPr>
            <a:normAutofit/>
          </a:bodyPr>
          <a:lstStyle/>
          <a:p>
            <a:r>
              <a:rPr lang="en-US" sz="4000" dirty="0">
                <a:solidFill>
                  <a:srgbClr val="FFFF00"/>
                </a:solidFill>
                <a:latin typeface="Arial" pitchFamily="34" charset="0"/>
                <a:cs typeface="Arial" pitchFamily="34" charset="0"/>
              </a:rPr>
              <a:t> By- Oscar Wilde</a:t>
            </a:r>
          </a:p>
        </p:txBody>
      </p:sp>
      <p:pic>
        <p:nvPicPr>
          <p:cNvPr id="1026" name="Picture 2"/>
          <p:cNvPicPr>
            <a:picLocks noChangeAspect="1" noChangeArrowheads="1"/>
          </p:cNvPicPr>
          <p:nvPr/>
        </p:nvPicPr>
        <p:blipFill>
          <a:blip r:embed="rId2" cstate="print"/>
          <a:srcRect/>
          <a:stretch>
            <a:fillRect/>
          </a:stretch>
        </p:blipFill>
        <p:spPr bwMode="auto">
          <a:xfrm>
            <a:off x="5181600" y="3200400"/>
            <a:ext cx="3962400" cy="3657600"/>
          </a:xfrm>
          <a:prstGeom prst="rect">
            <a:avLst/>
          </a:prstGeom>
          <a:noFill/>
          <a:ln w="9525">
            <a:noFill/>
            <a:miter lim="800000"/>
            <a:headEnd/>
            <a:tailEnd/>
          </a:ln>
          <a:effectLst/>
        </p:spPr>
      </p:pic>
      <p:pic>
        <p:nvPicPr>
          <p:cNvPr id="2050" name="Picture 2" descr="C:\Users\user\Downloads\CV_6457069908160.jpg"/>
          <p:cNvPicPr>
            <a:picLocks noChangeAspect="1" noChangeArrowheads="1"/>
          </p:cNvPicPr>
          <p:nvPr/>
        </p:nvPicPr>
        <p:blipFill>
          <a:blip r:embed="rId3" cstate="print"/>
          <a:srcRect/>
          <a:stretch>
            <a:fillRect/>
          </a:stretch>
        </p:blipFill>
        <p:spPr bwMode="auto">
          <a:xfrm>
            <a:off x="0" y="2489416"/>
            <a:ext cx="5181600" cy="4368584"/>
          </a:xfrm>
          <a:prstGeom prst="rect">
            <a:avLst/>
          </a:prstGeom>
          <a:noFill/>
        </p:spPr>
      </p:pic>
      <p:sp>
        <p:nvSpPr>
          <p:cNvPr id="6" name="Slide Number Placeholder 5"/>
          <p:cNvSpPr>
            <a:spLocks noGrp="1"/>
          </p:cNvSpPr>
          <p:nvPr>
            <p:ph type="sldNum" sz="quarter" idx="12"/>
          </p:nvPr>
        </p:nvSpPr>
        <p:spPr>
          <a:xfrm>
            <a:off x="8839200" y="6400800"/>
            <a:ext cx="304800" cy="457200"/>
          </a:xfrm>
        </p:spPr>
        <p:txBody>
          <a:bodyPr/>
          <a:lstStyle/>
          <a:p>
            <a:fld id="{B6F15528-21DE-4FAA-801E-634DDDAF4B2B}" type="slidenum">
              <a:rPr lang="en-US" sz="2000" smtClean="0">
                <a:latin typeface="Arial Black" pitchFamily="34" charset="0"/>
              </a:rPr>
              <a:pPr/>
              <a:t>4</a:t>
            </a:fld>
            <a:endParaRPr lang="en-US" sz="2000" dirty="0">
              <a:latin typeface="Arial Black" pitchFamily="34" charset="0"/>
            </a:endParaRPr>
          </a:p>
        </p:txBody>
      </p:sp>
    </p:spTree>
    <p:extLst>
      <p:ext uri="{BB962C8B-B14F-4D97-AF65-F5344CB8AC3E}">
        <p14:creationId xmlns:p14="http://schemas.microsoft.com/office/powerpoint/2010/main" xmlns="" val="14496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086600" cy="819912"/>
          </a:xfrm>
        </p:spPr>
        <p:txBody>
          <a:bodyPr/>
          <a:lstStyle/>
          <a:p>
            <a:r>
              <a:rPr lang="en-US" dirty="0">
                <a:solidFill>
                  <a:srgbClr val="00B050"/>
                </a:solidFill>
                <a:latin typeface="Bernard MT Condensed" pitchFamily="18" charset="0"/>
              </a:rPr>
              <a:t>BIOGRAPHY OF THE WRITER:</a:t>
            </a:r>
          </a:p>
        </p:txBody>
      </p:sp>
      <p:sp>
        <p:nvSpPr>
          <p:cNvPr id="3" name="Content Placeholder 2"/>
          <p:cNvSpPr>
            <a:spLocks noGrp="1"/>
          </p:cNvSpPr>
          <p:nvPr>
            <p:ph idx="1"/>
          </p:nvPr>
        </p:nvSpPr>
        <p:spPr>
          <a:xfrm>
            <a:off x="0" y="1524000"/>
            <a:ext cx="9144000" cy="5334000"/>
          </a:xfrm>
        </p:spPr>
        <p:txBody>
          <a:bodyPr>
            <a:normAutofit fontScale="85000" lnSpcReduction="20000"/>
          </a:bodyPr>
          <a:lstStyle/>
          <a:p>
            <a:pPr algn="ctr">
              <a:buNone/>
            </a:pPr>
            <a:r>
              <a:rPr lang="en-US" sz="4800" b="1" dirty="0">
                <a:solidFill>
                  <a:srgbClr val="C00000"/>
                </a:solidFill>
                <a:latin typeface="Bookman Old Style" pitchFamily="18" charset="0"/>
              </a:rPr>
              <a:t>Oscar Wilde</a:t>
            </a:r>
          </a:p>
          <a:p>
            <a:pPr>
              <a:buNone/>
            </a:pPr>
            <a:r>
              <a:rPr lang="en-US" b="1" dirty="0">
                <a:latin typeface="Britannic Bold" pitchFamily="34" charset="0"/>
              </a:rPr>
              <a:t>*</a:t>
            </a:r>
            <a:r>
              <a:rPr lang="en-US" u="sng" dirty="0">
                <a:latin typeface="Britannic Bold" pitchFamily="34" charset="0"/>
              </a:rPr>
              <a:t>Born</a:t>
            </a:r>
            <a:r>
              <a:rPr lang="en-US" dirty="0">
                <a:latin typeface="Britannic Bold" pitchFamily="34" charset="0"/>
              </a:rPr>
              <a:t>: October 16, 1854- Dublin, Ireland.</a:t>
            </a:r>
          </a:p>
          <a:p>
            <a:pPr>
              <a:buNone/>
            </a:pPr>
            <a:r>
              <a:rPr lang="en-US" b="1" dirty="0">
                <a:latin typeface="Britannic Bold" pitchFamily="34" charset="0"/>
              </a:rPr>
              <a:t>*</a:t>
            </a:r>
            <a:r>
              <a:rPr lang="en-US" u="sng" dirty="0">
                <a:latin typeface="Britannic Bold" pitchFamily="34" charset="0"/>
              </a:rPr>
              <a:t>Died</a:t>
            </a:r>
            <a:r>
              <a:rPr lang="en-US" dirty="0">
                <a:latin typeface="Britannic Bold" pitchFamily="34" charset="0"/>
              </a:rPr>
              <a:t>: November 30, 1900 (aged 46)- Paris, France.</a:t>
            </a:r>
          </a:p>
          <a:p>
            <a:r>
              <a:rPr lang="en-US" dirty="0">
                <a:solidFill>
                  <a:srgbClr val="0070C0"/>
                </a:solidFill>
                <a:latin typeface="Bookman Old Style" pitchFamily="18" charset="0"/>
              </a:rPr>
              <a:t>He was an Anglo-Irish playwright, novelist, poet, and critic. </a:t>
            </a:r>
          </a:p>
          <a:p>
            <a:r>
              <a:rPr lang="en-US" dirty="0">
                <a:solidFill>
                  <a:srgbClr val="0070C0"/>
                </a:solidFill>
                <a:latin typeface="Bookman Old Style" pitchFamily="18" charset="0"/>
              </a:rPr>
              <a:t>He is regarded as one of the greatest playwrights of the Victorian Era.</a:t>
            </a:r>
          </a:p>
          <a:p>
            <a:r>
              <a:rPr lang="en-US" dirty="0">
                <a:solidFill>
                  <a:srgbClr val="0070C0"/>
                </a:solidFill>
                <a:latin typeface="Bookman Old Style" pitchFamily="18" charset="0"/>
              </a:rPr>
              <a:t>In his lifetime he wrote nine plays, one novel, and numerous poems, short stories, and essays.</a:t>
            </a:r>
          </a:p>
          <a:p>
            <a:r>
              <a:rPr lang="en-US" dirty="0">
                <a:solidFill>
                  <a:srgbClr val="0070C0"/>
                </a:solidFill>
                <a:latin typeface="Bookman Old Style" pitchFamily="18" charset="0"/>
              </a:rPr>
              <a:t>He was also known for his wit and his flamboyance.</a:t>
            </a:r>
          </a:p>
          <a:p>
            <a:r>
              <a:rPr lang="en-US" dirty="0">
                <a:solidFill>
                  <a:srgbClr val="0070C0"/>
                </a:solidFill>
                <a:latin typeface="Bookman Old Style" pitchFamily="18" charset="0"/>
              </a:rPr>
              <a:t>A great thinker, aesthetic, notorious figure in society and respected man of letters.</a:t>
            </a:r>
          </a:p>
          <a:p>
            <a:r>
              <a:rPr lang="en-US" dirty="0">
                <a:solidFill>
                  <a:srgbClr val="0070C0"/>
                </a:solidFill>
                <a:latin typeface="Bookman Old Style" pitchFamily="18" charset="0"/>
              </a:rPr>
              <a:t>He is known for introducing the principle of “arts for art’s sake” and “beauty for beauty’s sake”.</a:t>
            </a:r>
          </a:p>
          <a:p>
            <a:r>
              <a:rPr lang="en-US" dirty="0">
                <a:solidFill>
                  <a:srgbClr val="0070C0"/>
                </a:solidFill>
                <a:latin typeface="Bookman Old Style" pitchFamily="18" charset="0"/>
              </a:rPr>
              <a:t>His interest in religious matters and themes are visible in his collections of short stories in which he emphasizes the theme of sacrifice, mercy and kindness.</a:t>
            </a:r>
          </a:p>
          <a:p>
            <a:endParaRPr lang="en-US" dirty="0">
              <a:solidFill>
                <a:srgbClr val="00B0F0"/>
              </a:solidFill>
            </a:endParaRPr>
          </a:p>
          <a:p>
            <a:endParaRPr lang="en-US" dirty="0">
              <a:solidFill>
                <a:srgbClr val="00B0F0"/>
              </a:solidFill>
            </a:endParaRPr>
          </a:p>
        </p:txBody>
      </p:sp>
      <p:pic>
        <p:nvPicPr>
          <p:cNvPr id="2052" name="Picture 4"/>
          <p:cNvPicPr>
            <a:picLocks noChangeAspect="1" noChangeArrowheads="1"/>
          </p:cNvPicPr>
          <p:nvPr/>
        </p:nvPicPr>
        <p:blipFill>
          <a:blip r:embed="rId2" cstate="print"/>
          <a:srcRect/>
          <a:stretch>
            <a:fillRect/>
          </a:stretch>
        </p:blipFill>
        <p:spPr bwMode="auto">
          <a:xfrm>
            <a:off x="7391400" y="762000"/>
            <a:ext cx="1752600" cy="1981200"/>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8763000" y="6356350"/>
            <a:ext cx="381000" cy="501650"/>
          </a:xfrm>
        </p:spPr>
        <p:txBody>
          <a:bodyPr/>
          <a:lstStyle/>
          <a:p>
            <a:fld id="{B6F15528-21DE-4FAA-801E-634DDDAF4B2B}" type="slidenum">
              <a:rPr lang="en-US" sz="2000" b="1" smtClean="0">
                <a:latin typeface="Arial Black" pitchFamily="34" charset="0"/>
              </a:rPr>
              <a:pPr/>
              <a:t>5</a:t>
            </a:fld>
            <a:endParaRPr lang="en-US" sz="2000" b="1" dirty="0">
              <a:latin typeface="Arial Black" pitchFamily="34" charset="0"/>
            </a:endParaRPr>
          </a:p>
        </p:txBody>
      </p:sp>
    </p:spTree>
    <p:extLst>
      <p:ext uri="{BB962C8B-B14F-4D97-AF65-F5344CB8AC3E}">
        <p14:creationId xmlns:p14="http://schemas.microsoft.com/office/powerpoint/2010/main" xmlns="" val="245798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5410200" cy="533400"/>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en-US" sz="3200" dirty="0">
                <a:solidFill>
                  <a:srgbClr val="7030A0"/>
                </a:solidFill>
                <a:latin typeface="Bookman Old Style" pitchFamily="18" charset="0"/>
              </a:rPr>
              <a:t>Major Characters:</a:t>
            </a:r>
          </a:p>
        </p:txBody>
      </p:sp>
      <p:sp>
        <p:nvSpPr>
          <p:cNvPr id="3" name="Content Placeholder 2"/>
          <p:cNvSpPr>
            <a:spLocks noGrp="1"/>
          </p:cNvSpPr>
          <p:nvPr>
            <p:ph idx="1"/>
          </p:nvPr>
        </p:nvSpPr>
        <p:spPr>
          <a:xfrm>
            <a:off x="0" y="1371600"/>
            <a:ext cx="9144000" cy="54864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buNone/>
            </a:pPr>
            <a:r>
              <a:rPr lang="en-US" sz="2800" b="1" dirty="0">
                <a:solidFill>
                  <a:srgbClr val="C00000"/>
                </a:solidFill>
                <a:latin typeface="Bookman Old Style" pitchFamily="18" charset="0"/>
              </a:rPr>
              <a:t>*Happy Prince: </a:t>
            </a:r>
          </a:p>
          <a:p>
            <a:pPr algn="just">
              <a:buFont typeface="Wingdings" pitchFamily="2" charset="2"/>
              <a:buChar char="Ø"/>
            </a:pPr>
            <a:r>
              <a:rPr lang="en-US" sz="2000" dirty="0">
                <a:solidFill>
                  <a:srgbClr val="00B0F0"/>
                </a:solidFill>
                <a:latin typeface="Bookman Old Style" pitchFamily="18" charset="0"/>
              </a:rPr>
              <a:t>This is the central character in the story. </a:t>
            </a:r>
          </a:p>
          <a:p>
            <a:pPr algn="just">
              <a:buFont typeface="Wingdings" pitchFamily="2" charset="2"/>
              <a:buChar char="Ø"/>
            </a:pPr>
            <a:r>
              <a:rPr lang="en-US" sz="2000" dirty="0">
                <a:solidFill>
                  <a:srgbClr val="00B0F0"/>
                </a:solidFill>
                <a:latin typeface="Bookman Old Style" pitchFamily="18" charset="0"/>
              </a:rPr>
              <a:t>Lived happily as born in royal family.</a:t>
            </a:r>
          </a:p>
          <a:p>
            <a:pPr algn="just">
              <a:buFont typeface="Wingdings" pitchFamily="2" charset="2"/>
              <a:buChar char="Ø"/>
            </a:pPr>
            <a:r>
              <a:rPr lang="en-US" sz="2000" dirty="0">
                <a:solidFill>
                  <a:srgbClr val="00B0F0"/>
                </a:solidFill>
                <a:latin typeface="Bookman Old Style" pitchFamily="18" charset="0"/>
              </a:rPr>
              <a:t>Never knew sadness or miseries throughout his life. </a:t>
            </a:r>
          </a:p>
          <a:p>
            <a:pPr algn="just">
              <a:buFont typeface="Wingdings" pitchFamily="2" charset="2"/>
              <a:buChar char="Ø"/>
            </a:pPr>
            <a:r>
              <a:rPr lang="en-US" sz="2000" dirty="0">
                <a:solidFill>
                  <a:srgbClr val="00B0F0"/>
                </a:solidFill>
                <a:latin typeface="Bookman Old Style" pitchFamily="18" charset="0"/>
              </a:rPr>
              <a:t>Became familiar with poverty and sufferings in life in the form of ‘statue’. </a:t>
            </a:r>
          </a:p>
          <a:p>
            <a:pPr algn="just">
              <a:buFont typeface="Wingdings" pitchFamily="2" charset="2"/>
              <a:buChar char="Ø"/>
            </a:pPr>
            <a:r>
              <a:rPr lang="en-US" sz="2000" dirty="0">
                <a:solidFill>
                  <a:srgbClr val="00B0F0"/>
                </a:solidFill>
                <a:latin typeface="Bookman Old Style" pitchFamily="18" charset="0"/>
              </a:rPr>
              <a:t>Achieved place in the Paradise by showing his charity and kindness towards the miseries of the people. </a:t>
            </a:r>
          </a:p>
          <a:p>
            <a:pPr algn="ctr">
              <a:buNone/>
            </a:pPr>
            <a:r>
              <a:rPr lang="en-US" sz="2800" b="1" dirty="0">
                <a:solidFill>
                  <a:srgbClr val="002060"/>
                </a:solidFill>
                <a:latin typeface="Bookman Old Style" pitchFamily="18" charset="0"/>
              </a:rPr>
              <a:t>*The Swallow:</a:t>
            </a:r>
          </a:p>
          <a:p>
            <a:pPr>
              <a:buFont typeface="Wingdings" pitchFamily="2" charset="2"/>
              <a:buChar char="v"/>
            </a:pPr>
            <a:r>
              <a:rPr lang="en-US" sz="2000" dirty="0">
                <a:solidFill>
                  <a:srgbClr val="7030A0"/>
                </a:solidFill>
                <a:latin typeface="Bookman Old Style" pitchFamily="18" charset="0"/>
              </a:rPr>
              <a:t>This is the second major character in the story.</a:t>
            </a:r>
          </a:p>
          <a:p>
            <a:pPr>
              <a:buFont typeface="Wingdings" pitchFamily="2" charset="2"/>
              <a:buChar char="v"/>
            </a:pPr>
            <a:r>
              <a:rPr lang="en-US" sz="2000" dirty="0">
                <a:solidFill>
                  <a:srgbClr val="7030A0"/>
                </a:solidFill>
                <a:latin typeface="Bookman Old Style" pitchFamily="18" charset="0"/>
              </a:rPr>
              <a:t>This bird gains the purpose of life in the company of the prince.</a:t>
            </a:r>
          </a:p>
          <a:p>
            <a:pPr>
              <a:buFont typeface="Wingdings" pitchFamily="2" charset="2"/>
              <a:buChar char="v"/>
            </a:pPr>
            <a:r>
              <a:rPr lang="en-US" sz="2000" dirty="0">
                <a:solidFill>
                  <a:srgbClr val="7030A0"/>
                </a:solidFill>
                <a:latin typeface="Bookman Old Style" pitchFamily="18" charset="0"/>
              </a:rPr>
              <a:t>Worked as a messenger for the statue of the happy prince.</a:t>
            </a:r>
          </a:p>
          <a:p>
            <a:pPr>
              <a:buFont typeface="Wingdings" pitchFamily="2" charset="2"/>
              <a:buChar char="v"/>
            </a:pPr>
            <a:r>
              <a:rPr lang="en-US" sz="2000" dirty="0">
                <a:solidFill>
                  <a:srgbClr val="7030A0"/>
                </a:solidFill>
                <a:latin typeface="Bookman Old Style" pitchFamily="18" charset="0"/>
              </a:rPr>
              <a:t>The helping and caring nature of the bird leads to transformation in its character.</a:t>
            </a:r>
          </a:p>
          <a:p>
            <a:pPr>
              <a:buFont typeface="Wingdings" pitchFamily="2" charset="2"/>
              <a:buChar char="v"/>
            </a:pPr>
            <a:r>
              <a:rPr lang="en-US" sz="2000" dirty="0">
                <a:solidFill>
                  <a:srgbClr val="7030A0"/>
                </a:solidFill>
                <a:latin typeface="Bookman Old Style" pitchFamily="18" charset="0"/>
              </a:rPr>
              <a:t>Became precious to the God due to its loving and helping nature.</a:t>
            </a:r>
          </a:p>
        </p:txBody>
      </p:sp>
      <p:sp>
        <p:nvSpPr>
          <p:cNvPr id="4" name="Slide Number Placeholder 3"/>
          <p:cNvSpPr>
            <a:spLocks noGrp="1"/>
          </p:cNvSpPr>
          <p:nvPr>
            <p:ph type="sldNum" sz="quarter" idx="12"/>
          </p:nvPr>
        </p:nvSpPr>
        <p:spPr>
          <a:xfrm>
            <a:off x="8763000" y="6356350"/>
            <a:ext cx="381000" cy="501650"/>
          </a:xfrm>
        </p:spPr>
        <p:txBody>
          <a:bodyPr/>
          <a:lstStyle/>
          <a:p>
            <a:fld id="{B6F15528-21DE-4FAA-801E-634DDDAF4B2B}" type="slidenum">
              <a:rPr lang="en-US" sz="2000" b="1" smtClean="0">
                <a:latin typeface="Arial Black" pitchFamily="34" charset="0"/>
              </a:rPr>
              <a:pPr/>
              <a:t>6</a:t>
            </a:fld>
            <a:endParaRPr lang="en-US" sz="2000" b="1" dirty="0">
              <a:latin typeface="Arial Black" pitchFamily="34" charset="0"/>
            </a:endParaRPr>
          </a:p>
        </p:txBody>
      </p:sp>
    </p:spTree>
    <p:extLst>
      <p:ext uri="{BB962C8B-B14F-4D97-AF65-F5344CB8AC3E}">
        <p14:creationId xmlns:p14="http://schemas.microsoft.com/office/powerpoint/2010/main" xmlns="" val="108758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752600"/>
          </a:xfrm>
        </p:spPr>
        <p:txBody>
          <a:bodyPr>
            <a:normAutofit fontScale="90000"/>
          </a:bodyPr>
          <a:lstStyle/>
          <a:p>
            <a:pPr algn="ctr"/>
            <a:r>
              <a:rPr lang="en-US" u="sng" dirty="0">
                <a:solidFill>
                  <a:srgbClr val="7030A0"/>
                </a:solidFill>
                <a:latin typeface="Britannic Bold" pitchFamily="34" charset="0"/>
              </a:rPr>
              <a:t>Introduction of the story:</a:t>
            </a:r>
            <a:r>
              <a:rPr lang="en-US" dirty="0">
                <a:solidFill>
                  <a:srgbClr val="7030A0"/>
                </a:solidFill>
                <a:latin typeface="Britannic Bold" pitchFamily="34" charset="0"/>
              </a:rPr>
              <a:t/>
            </a:r>
            <a:br>
              <a:rPr lang="en-US" dirty="0">
                <a:solidFill>
                  <a:srgbClr val="7030A0"/>
                </a:solidFill>
                <a:latin typeface="Britannic Bold" pitchFamily="34" charset="0"/>
              </a:rPr>
            </a:br>
            <a:r>
              <a:rPr lang="en-US" dirty="0">
                <a:solidFill>
                  <a:srgbClr val="7030A0"/>
                </a:solidFill>
                <a:latin typeface="Britannic Bold" pitchFamily="34" charset="0"/>
              </a:rPr>
              <a:t> </a:t>
            </a:r>
            <a:r>
              <a:rPr lang="en-US" sz="7200" dirty="0">
                <a:solidFill>
                  <a:srgbClr val="C00000"/>
                </a:solidFill>
                <a:latin typeface="Britannic Bold" pitchFamily="34" charset="0"/>
              </a:rPr>
              <a:t>“The </a:t>
            </a:r>
            <a:r>
              <a:rPr lang="en-US" sz="8000" dirty="0">
                <a:solidFill>
                  <a:srgbClr val="C00000"/>
                </a:solidFill>
                <a:latin typeface="Britannic Bold" pitchFamily="34" charset="0"/>
              </a:rPr>
              <a:t>Happy Prince”</a:t>
            </a:r>
            <a:endParaRPr lang="en-US" dirty="0">
              <a:solidFill>
                <a:srgbClr val="C00000"/>
              </a:solidFill>
              <a:latin typeface="Britannic Bold" pitchFamily="34" charset="0"/>
            </a:endParaRPr>
          </a:p>
        </p:txBody>
      </p:sp>
      <p:sp>
        <p:nvSpPr>
          <p:cNvPr id="3" name="Content Placeholder 2"/>
          <p:cNvSpPr>
            <a:spLocks noGrp="1"/>
          </p:cNvSpPr>
          <p:nvPr>
            <p:ph idx="1"/>
          </p:nvPr>
        </p:nvSpPr>
        <p:spPr>
          <a:xfrm>
            <a:off x="0" y="2590800"/>
            <a:ext cx="9144000" cy="4267200"/>
          </a:xfrm>
        </p:spPr>
        <p:txBody>
          <a:bodyPr>
            <a:normAutofit fontScale="47500" lnSpcReduction="20000"/>
          </a:bodyPr>
          <a:lstStyle/>
          <a:p>
            <a:r>
              <a:rPr lang="en-US" sz="3600" dirty="0">
                <a:solidFill>
                  <a:srgbClr val="002060"/>
                </a:solidFill>
                <a:latin typeface="Bookman Old Style" pitchFamily="18" charset="0"/>
              </a:rPr>
              <a:t>Oscar Wilde became the editor of Woman’s World (1887–89). During this period of apprenticeship as a writer, he published The Happy Prince and Other Tales (1888), which reveals his gift for romantic allegory in the form of the fairy tale.</a:t>
            </a:r>
          </a:p>
          <a:p>
            <a:r>
              <a:rPr lang="en-US" sz="3600" dirty="0">
                <a:solidFill>
                  <a:srgbClr val="002060"/>
                </a:solidFill>
                <a:latin typeface="Bookman Old Style" pitchFamily="18" charset="0"/>
              </a:rPr>
              <a:t>This story is about a Prince. When the prince was alive, he was very happy. A big statue of the prince was erected on a pedestal after his death. From there, the statue of  the Prince could see the entire city and at that time he saw the miseries of the people. He saw the poor people, the homeless, their hunger, and starvation. The Prince became sad when he saw all these miseries of the people. The statue of the Happy Prince was covered with gold and many fine jewels. One day, a swallow passing through seeks shelter  under the statue and discovers the prince is not happy, but sad.</a:t>
            </a:r>
          </a:p>
          <a:p>
            <a:r>
              <a:rPr lang="en-US" sz="3600" dirty="0">
                <a:solidFill>
                  <a:srgbClr val="002060"/>
                </a:solidFill>
                <a:latin typeface="Bookman Old Style" pitchFamily="18" charset="0"/>
              </a:rPr>
              <a:t>Thus, the story of the Happy Prince is </a:t>
            </a:r>
            <a:r>
              <a:rPr lang="en-US" sz="3600" b="1" dirty="0">
                <a:solidFill>
                  <a:srgbClr val="002060"/>
                </a:solidFill>
                <a:latin typeface="Bookman Old Style" pitchFamily="18" charset="0"/>
              </a:rPr>
              <a:t>‘ironical</a:t>
            </a:r>
            <a:r>
              <a:rPr lang="en-US" sz="3600" dirty="0">
                <a:solidFill>
                  <a:srgbClr val="002060"/>
                </a:solidFill>
                <a:latin typeface="Bookman Old Style" pitchFamily="18" charset="0"/>
              </a:rPr>
              <a:t>’.</a:t>
            </a:r>
          </a:p>
          <a:p>
            <a:pPr>
              <a:buNone/>
            </a:pPr>
            <a:r>
              <a:rPr lang="en-US" sz="4800" dirty="0">
                <a:solidFill>
                  <a:schemeClr val="bg2">
                    <a:lumMod val="10000"/>
                  </a:schemeClr>
                </a:solidFill>
                <a:latin typeface="Bookman Old Style" pitchFamily="18" charset="0"/>
              </a:rPr>
              <a:t/>
            </a:r>
            <a:br>
              <a:rPr lang="en-US" sz="4800" dirty="0">
                <a:solidFill>
                  <a:schemeClr val="bg2">
                    <a:lumMod val="10000"/>
                  </a:schemeClr>
                </a:solidFill>
                <a:latin typeface="Bookman Old Style" pitchFamily="18" charset="0"/>
              </a:rPr>
            </a:br>
            <a:r>
              <a:rPr lang="en-US" sz="4800" dirty="0">
                <a:solidFill>
                  <a:schemeClr val="bg2">
                    <a:lumMod val="10000"/>
                  </a:schemeClr>
                </a:solidFill>
                <a:latin typeface="Bookman Old Style" pitchFamily="18" charset="0"/>
              </a:rPr>
              <a:t/>
            </a:r>
            <a:br>
              <a:rPr lang="en-US" sz="4800" dirty="0">
                <a:solidFill>
                  <a:schemeClr val="bg2">
                    <a:lumMod val="10000"/>
                  </a:schemeClr>
                </a:solidFill>
                <a:latin typeface="Bookman Old Style" pitchFamily="18" charset="0"/>
              </a:rPr>
            </a:br>
            <a:endParaRPr lang="en-US" sz="3600" dirty="0">
              <a:solidFill>
                <a:srgbClr val="002060"/>
              </a:solidFill>
              <a:latin typeface="Bookman Old Style" pitchFamily="18" charset="0"/>
            </a:endParaRPr>
          </a:p>
          <a:p>
            <a:pPr>
              <a:buNone/>
            </a:pPr>
            <a:endParaRPr lang="en-US" sz="2800" dirty="0">
              <a:solidFill>
                <a:srgbClr val="002060"/>
              </a:solidFill>
              <a:latin typeface="Bookman Old Style" pitchFamily="18" charset="0"/>
            </a:endParaRPr>
          </a:p>
          <a:p>
            <a:pPr>
              <a:buNone/>
            </a:pPr>
            <a:r>
              <a:rPr lang="en-US" sz="2800" dirty="0">
                <a:solidFill>
                  <a:srgbClr val="002060"/>
                </a:solidFill>
                <a:latin typeface="Bookman Old Style" pitchFamily="18" charset="0"/>
              </a:rPr>
              <a:t/>
            </a:r>
            <a:br>
              <a:rPr lang="en-US" sz="2800" dirty="0">
                <a:solidFill>
                  <a:srgbClr val="002060"/>
                </a:solidFill>
                <a:latin typeface="Bookman Old Style" pitchFamily="18" charset="0"/>
              </a:rPr>
            </a:br>
            <a:r>
              <a:rPr lang="en-US" sz="2800" dirty="0">
                <a:solidFill>
                  <a:srgbClr val="002060"/>
                </a:solidFill>
                <a:latin typeface="Bookman Old Style" pitchFamily="18" charset="0"/>
              </a:rPr>
              <a:t>  </a:t>
            </a:r>
            <a:endParaRPr lang="en-US" dirty="0">
              <a:solidFill>
                <a:srgbClr val="002060"/>
              </a:solidFill>
              <a:latin typeface="Bookman Old Style" pitchFamily="18" charset="0"/>
            </a:endParaRPr>
          </a:p>
        </p:txBody>
      </p:sp>
      <p:pic>
        <p:nvPicPr>
          <p:cNvPr id="1028" name="Picture 4" descr="C:\Users\user\Downloads\62976331214047_62976333558735.jpg"/>
          <p:cNvPicPr>
            <a:picLocks noChangeAspect="1" noChangeArrowheads="1"/>
          </p:cNvPicPr>
          <p:nvPr/>
        </p:nvPicPr>
        <p:blipFill>
          <a:blip r:embed="rId2" cstate="print"/>
          <a:srcRect/>
          <a:stretch>
            <a:fillRect/>
          </a:stretch>
        </p:blipFill>
        <p:spPr bwMode="auto">
          <a:xfrm>
            <a:off x="5562600" y="4800600"/>
            <a:ext cx="2743200" cy="2057400"/>
          </a:xfrm>
          <a:prstGeom prst="rect">
            <a:avLst/>
          </a:prstGeom>
          <a:noFill/>
        </p:spPr>
      </p:pic>
      <p:sp>
        <p:nvSpPr>
          <p:cNvPr id="5" name="Slide Number Placeholder 4"/>
          <p:cNvSpPr>
            <a:spLocks noGrp="1"/>
          </p:cNvSpPr>
          <p:nvPr>
            <p:ph type="sldNum" sz="quarter" idx="12"/>
          </p:nvPr>
        </p:nvSpPr>
        <p:spPr>
          <a:xfrm>
            <a:off x="8610600" y="6553200"/>
            <a:ext cx="304800" cy="304800"/>
          </a:xfrm>
        </p:spPr>
        <p:txBody>
          <a:bodyPr/>
          <a:lstStyle/>
          <a:p>
            <a:fld id="{B6F15528-21DE-4FAA-801E-634DDDAF4B2B}" type="slidenum">
              <a:rPr lang="en-US" sz="2000" b="1" smtClean="0"/>
              <a:pPr/>
              <a:t>7</a:t>
            </a:fld>
            <a:endParaRPr lang="en-US" sz="2000" b="1" dirty="0"/>
          </a:p>
        </p:txBody>
      </p:sp>
    </p:spTree>
    <p:extLst>
      <p:ext uri="{BB962C8B-B14F-4D97-AF65-F5344CB8AC3E}">
        <p14:creationId xmlns:p14="http://schemas.microsoft.com/office/powerpoint/2010/main" xmlns="" val="162786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0"/>
            <a:ext cx="4267200" cy="45720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800" b="1" dirty="0">
                <a:solidFill>
                  <a:srgbClr val="7030A0"/>
                </a:solidFill>
                <a:latin typeface="Bookman Old Style" pitchFamily="18" charset="0"/>
              </a:rPr>
              <a:t>Minor Characters-</a:t>
            </a:r>
            <a:endParaRPr lang="en-US" sz="2800" dirty="0"/>
          </a:p>
        </p:txBody>
      </p:sp>
      <p:sp>
        <p:nvSpPr>
          <p:cNvPr id="3" name="Text Placeholder 2"/>
          <p:cNvSpPr>
            <a:spLocks noGrp="1"/>
          </p:cNvSpPr>
          <p:nvPr>
            <p:ph type="body" idx="1"/>
          </p:nvPr>
        </p:nvSpPr>
        <p:spPr>
          <a:xfrm>
            <a:off x="0" y="1295400"/>
            <a:ext cx="4495800" cy="381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sz="3200" dirty="0">
                <a:solidFill>
                  <a:schemeClr val="bg2">
                    <a:lumMod val="10000"/>
                  </a:schemeClr>
                </a:solidFill>
                <a:latin typeface="Bookman Old Style" pitchFamily="18" charset="0"/>
              </a:rPr>
              <a:t>     </a:t>
            </a:r>
            <a:r>
              <a:rPr lang="en-US" sz="1800" dirty="0">
                <a:solidFill>
                  <a:schemeClr val="bg2">
                    <a:lumMod val="10000"/>
                  </a:schemeClr>
                </a:solidFill>
                <a:latin typeface="Bookman Old Style" pitchFamily="18" charset="0"/>
              </a:rPr>
              <a:t>*The Seamstress: </a:t>
            </a:r>
            <a:endParaRPr lang="en-US" sz="1800" dirty="0"/>
          </a:p>
        </p:txBody>
      </p:sp>
      <p:sp>
        <p:nvSpPr>
          <p:cNvPr id="4" name="Text Placeholder 3"/>
          <p:cNvSpPr>
            <a:spLocks noGrp="1"/>
          </p:cNvSpPr>
          <p:nvPr>
            <p:ph type="body" sz="half" idx="3"/>
          </p:nvPr>
        </p:nvSpPr>
        <p:spPr>
          <a:xfrm>
            <a:off x="4572001" y="1295400"/>
            <a:ext cx="4572000" cy="5562600"/>
          </a:xfrm>
          <a:ln>
            <a:solidFill>
              <a:schemeClr val="accent5"/>
            </a:solidFill>
          </a:ln>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endParaRPr lang="en-US" sz="2900" dirty="0">
              <a:solidFill>
                <a:srgbClr val="FF0000"/>
              </a:solidFill>
              <a:latin typeface="Bookman Old Style" pitchFamily="18" charset="0"/>
            </a:endParaRPr>
          </a:p>
          <a:p>
            <a:pPr>
              <a:buFont typeface="Wingdings" pitchFamily="2" charset="2"/>
              <a:buChar char="§"/>
            </a:pPr>
            <a:r>
              <a:rPr lang="en-US" sz="5500" b="0" dirty="0">
                <a:solidFill>
                  <a:srgbClr val="00B0F0"/>
                </a:solidFill>
                <a:latin typeface="Bookman Old Style" pitchFamily="18" charset="0"/>
              </a:rPr>
              <a:t>Unfortunately,  all her matchsticks are spoiled which were to be sold.</a:t>
            </a:r>
          </a:p>
          <a:p>
            <a:pPr>
              <a:buFont typeface="Wingdings" pitchFamily="2" charset="2"/>
              <a:buChar char="§"/>
            </a:pPr>
            <a:r>
              <a:rPr lang="en-US" sz="5500" b="0" dirty="0">
                <a:solidFill>
                  <a:srgbClr val="00B0F0"/>
                </a:solidFill>
                <a:latin typeface="Bookman Old Style" pitchFamily="18" charset="0"/>
              </a:rPr>
              <a:t>She was afraid of her father, for if she went at home penniless  will be beaten.</a:t>
            </a:r>
          </a:p>
          <a:p>
            <a:pPr>
              <a:buFont typeface="Wingdings" pitchFamily="2" charset="2"/>
              <a:buChar char="§"/>
            </a:pPr>
            <a:r>
              <a:rPr lang="en-US" sz="5500" b="0" dirty="0">
                <a:solidFill>
                  <a:srgbClr val="00B0F0"/>
                </a:solidFill>
                <a:latin typeface="Bookman Old Style" pitchFamily="18" charset="0"/>
              </a:rPr>
              <a:t>She is helped by the prince  offering her his second eye i.e. sapphire.</a:t>
            </a: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endParaRPr lang="en-US" sz="1800" dirty="0">
              <a:solidFill>
                <a:srgbClr val="00B050"/>
              </a:solidFill>
              <a:latin typeface="Bookman Old Style" pitchFamily="18" charset="0"/>
            </a:endParaRPr>
          </a:p>
          <a:p>
            <a:r>
              <a:rPr lang="en-US" sz="1800" dirty="0">
                <a:solidFill>
                  <a:srgbClr val="00B050"/>
                </a:solidFill>
                <a:latin typeface="Bookman Old Style" pitchFamily="18" charset="0"/>
              </a:rPr>
              <a:t> </a:t>
            </a:r>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r>
              <a:rPr lang="en-US" sz="7200" dirty="0">
                <a:solidFill>
                  <a:srgbClr val="00B0F0"/>
                </a:solidFill>
                <a:latin typeface="Bookman Old Style" pitchFamily="18" charset="0"/>
              </a:rPr>
              <a:t>*Mayor of the town and </a:t>
            </a:r>
            <a:r>
              <a:rPr lang="en-US" sz="7200" dirty="0" err="1" smtClean="0">
                <a:solidFill>
                  <a:srgbClr val="00B0F0"/>
                </a:solidFill>
                <a:latin typeface="Bookman Old Style" pitchFamily="18" charset="0"/>
              </a:rPr>
              <a:t>councillors</a:t>
            </a:r>
            <a:r>
              <a:rPr lang="en-US" sz="7200" dirty="0">
                <a:solidFill>
                  <a:srgbClr val="00B0F0"/>
                </a:solidFill>
                <a:latin typeface="Bookman Old Style" pitchFamily="18" charset="0"/>
              </a:rPr>
              <a:t>: </a:t>
            </a:r>
          </a:p>
          <a:p>
            <a:pPr>
              <a:buFont typeface="Courier New" pitchFamily="49" charset="0"/>
              <a:buChar char="o"/>
            </a:pPr>
            <a:r>
              <a:rPr lang="en-US" sz="5600" b="0" dirty="0">
                <a:solidFill>
                  <a:srgbClr val="002060"/>
                </a:solidFill>
                <a:latin typeface="Bookman Old Style" pitchFamily="18" charset="0"/>
              </a:rPr>
              <a:t>They all are greedy and obsessed with publicity.</a:t>
            </a:r>
          </a:p>
          <a:p>
            <a:pPr>
              <a:buFont typeface="Courier New" pitchFamily="49" charset="0"/>
              <a:buChar char="o"/>
            </a:pPr>
            <a:r>
              <a:rPr lang="en-US" sz="5600" b="0" dirty="0">
                <a:solidFill>
                  <a:srgbClr val="002060"/>
                </a:solidFill>
                <a:latin typeface="Bookman Old Style" pitchFamily="18" charset="0"/>
              </a:rPr>
              <a:t>All are indifferent to the humanity of the prince </a:t>
            </a:r>
            <a:r>
              <a:rPr lang="mr-IN" sz="5600" b="0" dirty="0">
                <a:solidFill>
                  <a:srgbClr val="002060"/>
                </a:solidFill>
                <a:latin typeface="Bookman Old Style" pitchFamily="18" charset="0"/>
              </a:rPr>
              <a:t>                     </a:t>
            </a:r>
            <a:r>
              <a:rPr lang="en-US" sz="5600" b="0" dirty="0">
                <a:solidFill>
                  <a:srgbClr val="002060"/>
                </a:solidFill>
                <a:latin typeface="Bookman Old Style" pitchFamily="18" charset="0"/>
              </a:rPr>
              <a:t>and the swallow.</a:t>
            </a:r>
          </a:p>
          <a:p>
            <a:pPr>
              <a:buFont typeface="Courier New" pitchFamily="49" charset="0"/>
              <a:buChar char="o"/>
            </a:pPr>
            <a:r>
              <a:rPr lang="en-US" sz="5600" b="0" dirty="0">
                <a:solidFill>
                  <a:srgbClr val="002060"/>
                </a:solidFill>
                <a:latin typeface="Bookman Old Style" pitchFamily="18" charset="0"/>
              </a:rPr>
              <a:t>They are busy in their money, rank and power.</a:t>
            </a:r>
          </a:p>
          <a:p>
            <a:pPr>
              <a:buFont typeface="Courier New" pitchFamily="49" charset="0"/>
              <a:buChar char="o"/>
            </a:pPr>
            <a:endParaRPr lang="en-US" sz="5600" b="0" dirty="0">
              <a:solidFill>
                <a:srgbClr val="002060"/>
              </a:solidFill>
              <a:latin typeface="Bookman Old Style" pitchFamily="18" charset="0"/>
            </a:endParaRPr>
          </a:p>
          <a:p>
            <a:pPr>
              <a:buFont typeface="Courier New" pitchFamily="49" charset="0"/>
              <a:buChar char="o"/>
            </a:pPr>
            <a:endParaRPr lang="en-US" sz="5600" b="0" dirty="0">
              <a:solidFill>
                <a:srgbClr val="002060"/>
              </a:solidFill>
              <a:latin typeface="Bookman Old Style" pitchFamily="18" charset="0"/>
            </a:endParaRPr>
          </a:p>
          <a:p>
            <a:pPr>
              <a:buFont typeface="Courier New" pitchFamily="49" charset="0"/>
              <a:buChar char="o"/>
            </a:pPr>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endParaRPr lang="en-US" sz="5600" b="0" dirty="0">
              <a:solidFill>
                <a:srgbClr val="002060"/>
              </a:solidFill>
              <a:latin typeface="Bookman Old Style" pitchFamily="18" charset="0"/>
            </a:endParaRPr>
          </a:p>
          <a:p>
            <a:pPr>
              <a:buFont typeface="Courier New" pitchFamily="49" charset="0"/>
              <a:buChar char="o"/>
            </a:pPr>
            <a:endParaRPr lang="en-US" sz="7200" dirty="0">
              <a:solidFill>
                <a:srgbClr val="002060"/>
              </a:solidFill>
              <a:latin typeface="Bookman Old Style" pitchFamily="18" charset="0"/>
            </a:endParaRPr>
          </a:p>
          <a:p>
            <a:pPr>
              <a:buFont typeface="Courier New" pitchFamily="49" charset="0"/>
              <a:buChar char="o"/>
            </a:pPr>
            <a:endParaRPr lang="en-US" sz="1400" dirty="0">
              <a:solidFill>
                <a:srgbClr val="002060"/>
              </a:solidFill>
              <a:latin typeface="Bookman Old Style" pitchFamily="18" charset="0"/>
            </a:endParaRPr>
          </a:p>
          <a:p>
            <a:endParaRPr lang="en-US" sz="1400" dirty="0">
              <a:solidFill>
                <a:srgbClr val="00B0F0"/>
              </a:solidFill>
              <a:latin typeface="Bookman Old Style" pitchFamily="18" charset="0"/>
            </a:endParaRPr>
          </a:p>
          <a:p>
            <a:pPr>
              <a:buFont typeface="Wingdings" pitchFamily="2" charset="2"/>
              <a:buChar char="§"/>
            </a:pPr>
            <a:endParaRPr lang="en-US" sz="1400" b="0" dirty="0">
              <a:solidFill>
                <a:srgbClr val="00B0F0"/>
              </a:solidFill>
              <a:latin typeface="Bookman Old Style" pitchFamily="18" charset="0"/>
            </a:endParaRPr>
          </a:p>
          <a:p>
            <a:pPr>
              <a:buFont typeface="Wingdings" pitchFamily="2" charset="2"/>
              <a:buChar char="§"/>
            </a:pPr>
            <a:endParaRPr lang="en-US" sz="1500" b="0" dirty="0">
              <a:solidFill>
                <a:srgbClr val="00B0F0"/>
              </a:solidFill>
              <a:latin typeface="Bookman Old Style" pitchFamily="18" charset="0"/>
            </a:endParaRPr>
          </a:p>
          <a:p>
            <a:endParaRPr lang="en-US" sz="1500" b="0" dirty="0">
              <a:solidFill>
                <a:srgbClr val="00B0F0"/>
              </a:solidFill>
              <a:latin typeface="Bookman Old Style" pitchFamily="18" charset="0"/>
            </a:endParaRPr>
          </a:p>
          <a:p>
            <a:pPr>
              <a:buFont typeface="Wingdings" pitchFamily="2" charset="2"/>
              <a:buChar char="§"/>
            </a:pPr>
            <a:endParaRPr lang="en-US" sz="1300" dirty="0">
              <a:solidFill>
                <a:srgbClr val="00B0F0"/>
              </a:solidFill>
              <a:latin typeface="Bookman Old Style" pitchFamily="18" charset="0"/>
            </a:endParaRPr>
          </a:p>
        </p:txBody>
      </p:sp>
      <p:sp>
        <p:nvSpPr>
          <p:cNvPr id="5" name="Content Placeholder 4"/>
          <p:cNvSpPr>
            <a:spLocks noGrp="1"/>
          </p:cNvSpPr>
          <p:nvPr>
            <p:ph sz="quarter" idx="2"/>
          </p:nvPr>
        </p:nvSpPr>
        <p:spPr>
          <a:xfrm>
            <a:off x="0" y="1676400"/>
            <a:ext cx="4495800" cy="51816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buFont typeface="Wingdings" pitchFamily="2" charset="2"/>
              <a:buChar char="Ø"/>
            </a:pPr>
            <a:r>
              <a:rPr lang="en-US" sz="1400" dirty="0">
                <a:solidFill>
                  <a:srgbClr val="C00000"/>
                </a:solidFill>
                <a:latin typeface="Bookman Old Style" pitchFamily="18" charset="0"/>
              </a:rPr>
              <a:t>She is the first poor noticed and helped with ruby by the statue of the prince.</a:t>
            </a:r>
          </a:p>
          <a:p>
            <a:pPr>
              <a:buFont typeface="Wingdings" pitchFamily="2" charset="2"/>
              <a:buChar char="Ø"/>
            </a:pPr>
            <a:r>
              <a:rPr lang="en-US" sz="1400" dirty="0">
                <a:solidFill>
                  <a:srgbClr val="C00000"/>
                </a:solidFill>
                <a:latin typeface="Bookman Old Style" pitchFamily="18" charset="0"/>
              </a:rPr>
              <a:t>She is described as a thin and worn face woman.                                             </a:t>
            </a:r>
          </a:p>
          <a:p>
            <a:pPr>
              <a:buFont typeface="Wingdings" pitchFamily="2" charset="2"/>
              <a:buChar char="Ø"/>
            </a:pPr>
            <a:r>
              <a:rPr lang="en-US" sz="1400" dirty="0">
                <a:solidFill>
                  <a:srgbClr val="C00000"/>
                </a:solidFill>
                <a:latin typeface="Bookman Old Style" pitchFamily="18" charset="0"/>
              </a:rPr>
              <a:t>She struggles as a seamstress to make enough money to look after her son.</a:t>
            </a:r>
          </a:p>
          <a:p>
            <a:pPr>
              <a:buNone/>
            </a:pPr>
            <a:endParaRPr lang="en-US" sz="1800" dirty="0">
              <a:latin typeface="Bookman Old Style" pitchFamily="18" charset="0"/>
            </a:endParaRPr>
          </a:p>
          <a:p>
            <a:pPr>
              <a:buNone/>
            </a:pPr>
            <a:endParaRPr lang="en-US" sz="1800" dirty="0">
              <a:latin typeface="Bookman Old Style" pitchFamily="18" charset="0"/>
            </a:endParaRPr>
          </a:p>
          <a:p>
            <a:pPr>
              <a:buNone/>
            </a:pPr>
            <a:r>
              <a:rPr lang="en-US" sz="1800" dirty="0">
                <a:latin typeface="Bookman Old Style" pitchFamily="18" charset="0"/>
              </a:rPr>
              <a:t>----------------------------------------------</a:t>
            </a:r>
            <a:r>
              <a:rPr lang="en-US" sz="1800" b="1" dirty="0">
                <a:solidFill>
                  <a:srgbClr val="7030A0"/>
                </a:solidFill>
                <a:latin typeface="Bookman Old Style" pitchFamily="18" charset="0"/>
              </a:rPr>
              <a:t>*The young Playwright:</a:t>
            </a:r>
          </a:p>
          <a:p>
            <a:pPr>
              <a:buFont typeface="Wingdings" pitchFamily="2" charset="2"/>
              <a:buChar char="ü"/>
            </a:pPr>
            <a:r>
              <a:rPr lang="en-US" sz="1400" dirty="0">
                <a:solidFill>
                  <a:srgbClr val="0070C0"/>
                </a:solidFill>
                <a:latin typeface="Bookman Old Style" pitchFamily="18" charset="0"/>
              </a:rPr>
              <a:t>He is an emerging poor playwright.</a:t>
            </a:r>
          </a:p>
          <a:p>
            <a:pPr>
              <a:buFont typeface="Wingdings" pitchFamily="2" charset="2"/>
              <a:buChar char="ü"/>
            </a:pPr>
            <a:r>
              <a:rPr lang="en-US" sz="1400" dirty="0">
                <a:solidFill>
                  <a:srgbClr val="0070C0"/>
                </a:solidFill>
                <a:latin typeface="Bookman Old Style" pitchFamily="18" charset="0"/>
              </a:rPr>
              <a:t> Described as starving and suffering from cold, so faints.</a:t>
            </a:r>
          </a:p>
          <a:p>
            <a:pPr>
              <a:buFont typeface="Wingdings" pitchFamily="2" charset="2"/>
              <a:buChar char="ü"/>
            </a:pPr>
            <a:r>
              <a:rPr lang="en-US" sz="1400" dirty="0">
                <a:solidFill>
                  <a:srgbClr val="0070C0"/>
                </a:solidFill>
                <a:latin typeface="Bookman Old Style" pitchFamily="18" charset="0"/>
              </a:rPr>
              <a:t> His hope as a playwright is blazed with the help in the form of sapphire by the prince. He thinks that he is </a:t>
            </a:r>
            <a:r>
              <a:rPr lang="en-US" sz="1400" dirty="0" err="1">
                <a:solidFill>
                  <a:srgbClr val="0070C0"/>
                </a:solidFill>
                <a:latin typeface="Bookman Old Style" pitchFamily="18" charset="0"/>
              </a:rPr>
              <a:t>recognised</a:t>
            </a:r>
            <a:r>
              <a:rPr lang="en-US" sz="1400" dirty="0">
                <a:solidFill>
                  <a:srgbClr val="0070C0"/>
                </a:solidFill>
                <a:latin typeface="Bookman Old Style" pitchFamily="18" charset="0"/>
              </a:rPr>
              <a:t> by the admirer. </a:t>
            </a:r>
            <a:endParaRPr lang="en-US" sz="1600" dirty="0">
              <a:solidFill>
                <a:srgbClr val="0070C0"/>
              </a:solidFill>
              <a:latin typeface="Bookman Old Style" pitchFamily="18" charset="0"/>
            </a:endParaRPr>
          </a:p>
          <a:p>
            <a:pPr>
              <a:buNone/>
            </a:pPr>
            <a:endParaRPr lang="en-US" sz="1800" b="1" dirty="0">
              <a:solidFill>
                <a:srgbClr val="7030A0"/>
              </a:solidFill>
              <a:latin typeface="Bookman Old Style" pitchFamily="18" charset="0"/>
            </a:endParaRPr>
          </a:p>
          <a:p>
            <a:pPr>
              <a:buNone/>
            </a:pPr>
            <a:endParaRPr lang="en-US" dirty="0"/>
          </a:p>
        </p:txBody>
      </p:sp>
      <p:pic>
        <p:nvPicPr>
          <p:cNvPr id="14" name="Picture 4" descr="C:\Users\user\Downloads\CV_4157924204662.jpg"/>
          <p:cNvPicPr>
            <a:picLocks noGrp="1" noChangeAspect="1" noChangeArrowheads="1"/>
          </p:cNvPicPr>
          <p:nvPr>
            <p:ph sz="quarter" idx="4"/>
          </p:nvPr>
        </p:nvPicPr>
        <p:blipFill>
          <a:blip r:embed="rId2" cstate="print"/>
          <a:srcRect/>
          <a:stretch>
            <a:fillRect/>
          </a:stretch>
        </p:blipFill>
        <p:spPr bwMode="auto">
          <a:xfrm>
            <a:off x="2667000" y="3048000"/>
            <a:ext cx="1828800" cy="838200"/>
          </a:xfrm>
          <a:prstGeom prst="rect">
            <a:avLst/>
          </a:prstGeom>
          <a:noFill/>
        </p:spPr>
      </p:pic>
      <p:sp>
        <p:nvSpPr>
          <p:cNvPr id="1026" name="AutoShape 2" descr="Cloze-- The Happy Pri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user\Downloads\images (3).jpg"/>
          <p:cNvPicPr>
            <a:picLocks noChangeAspect="1" noChangeArrowheads="1"/>
          </p:cNvPicPr>
          <p:nvPr/>
        </p:nvPicPr>
        <p:blipFill>
          <a:blip r:embed="rId3" cstate="print"/>
          <a:srcRect/>
          <a:stretch>
            <a:fillRect/>
          </a:stretch>
        </p:blipFill>
        <p:spPr bwMode="auto">
          <a:xfrm>
            <a:off x="0" y="3048000"/>
            <a:ext cx="2695575" cy="838201"/>
          </a:xfrm>
          <a:prstGeom prst="rect">
            <a:avLst/>
          </a:prstGeom>
          <a:noFill/>
        </p:spPr>
      </p:pic>
      <p:graphicFrame>
        <p:nvGraphicFramePr>
          <p:cNvPr id="19" name="Table 18"/>
          <p:cNvGraphicFramePr>
            <a:graphicFrameLocks noGrp="1"/>
          </p:cNvGraphicFramePr>
          <p:nvPr/>
        </p:nvGraphicFramePr>
        <p:xfrm>
          <a:off x="304800" y="3977640"/>
          <a:ext cx="2895600" cy="365760"/>
        </p:xfrm>
        <a:graphic>
          <a:graphicData uri="http://schemas.openxmlformats.org/drawingml/2006/table">
            <a:tbl>
              <a:tblPr/>
              <a:tblGrid>
                <a:gridCol w="2895600">
                  <a:extLst>
                    <a:ext uri="{9D8B030D-6E8A-4147-A177-3AD203B41FA5}">
                      <a16:colId xmlns:a16="http://schemas.microsoft.com/office/drawing/2014/main" xmlns="" val="20000"/>
                    </a:ext>
                  </a:extLst>
                </a:gridCol>
              </a:tblGrid>
              <a:tr h="3048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pic>
        <p:nvPicPr>
          <p:cNvPr id="20" name="Picture 10" descr="C:\Users\user\Downloads\maxresdefault.jpg"/>
          <p:cNvPicPr>
            <a:picLocks noChangeAspect="1" noChangeArrowheads="1"/>
          </p:cNvPicPr>
          <p:nvPr/>
        </p:nvPicPr>
        <p:blipFill>
          <a:blip r:embed="rId4" cstate="print"/>
          <a:srcRect/>
          <a:stretch>
            <a:fillRect/>
          </a:stretch>
        </p:blipFill>
        <p:spPr bwMode="auto">
          <a:xfrm>
            <a:off x="4572000" y="2819400"/>
            <a:ext cx="4572000" cy="1371600"/>
          </a:xfrm>
          <a:prstGeom prst="rect">
            <a:avLst/>
          </a:prstGeom>
          <a:noFill/>
        </p:spPr>
      </p:pic>
      <p:pic>
        <p:nvPicPr>
          <p:cNvPr id="21" name="Picture 13" descr="C:\Users\user\Downloads\P1090881.jpg"/>
          <p:cNvPicPr>
            <a:picLocks noChangeAspect="1" noChangeArrowheads="1"/>
          </p:cNvPicPr>
          <p:nvPr/>
        </p:nvPicPr>
        <p:blipFill>
          <a:blip r:embed="rId5" cstate="print"/>
          <a:srcRect/>
          <a:stretch>
            <a:fillRect/>
          </a:stretch>
        </p:blipFill>
        <p:spPr bwMode="auto">
          <a:xfrm>
            <a:off x="4572000" y="5334000"/>
            <a:ext cx="4419600" cy="1524000"/>
          </a:xfrm>
          <a:prstGeom prst="rect">
            <a:avLst/>
          </a:prstGeom>
          <a:noFill/>
        </p:spPr>
      </p:pic>
      <p:graphicFrame>
        <p:nvGraphicFramePr>
          <p:cNvPr id="22" name="Table 21"/>
          <p:cNvGraphicFramePr>
            <a:graphicFrameLocks noGrp="1"/>
          </p:cNvGraphicFramePr>
          <p:nvPr/>
        </p:nvGraphicFramePr>
        <p:xfrm>
          <a:off x="4876800" y="1295400"/>
          <a:ext cx="2209800" cy="3657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20000"/>
                    </a:ext>
                  </a:extLst>
                </a:gridCol>
              </a:tblGrid>
              <a:tr h="289560">
                <a:tc>
                  <a:txBody>
                    <a:bodyPr/>
                    <a:lstStyle/>
                    <a:p>
                      <a:r>
                        <a:rPr lang="en-US" sz="1800" dirty="0">
                          <a:solidFill>
                            <a:srgbClr val="FFC000"/>
                          </a:solidFill>
                          <a:latin typeface="Bookman Old Style" pitchFamily="18" charset="0"/>
                        </a:rPr>
                        <a:t>*The Little Girl:</a:t>
                      </a:r>
                    </a:p>
                  </a:txBody>
                  <a:tcPr/>
                </a:tc>
                <a:extLst>
                  <a:ext uri="{0D108BD9-81ED-4DB2-BD59-A6C34878D82A}">
                    <a16:rowId xmlns:a16="http://schemas.microsoft.com/office/drawing/2014/main" xmlns="" val="10000"/>
                  </a:ext>
                </a:extLst>
              </a:tr>
            </a:tbl>
          </a:graphicData>
        </a:graphic>
      </p:graphicFrame>
      <p:pic>
        <p:nvPicPr>
          <p:cNvPr id="6" name="Picture 6">
            <a:extLst>
              <a:ext uri="{FF2B5EF4-FFF2-40B4-BE49-F238E27FC236}">
                <a16:creationId xmlns:a16="http://schemas.microsoft.com/office/drawing/2014/main" xmlns="" id="{51A09522-A59F-5943-A271-7D1C16A3ABF2}"/>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5715000"/>
            <a:ext cx="4518823" cy="1143000"/>
          </a:xfrm>
          <a:prstGeom prst="rect">
            <a:avLst/>
          </a:prstGeom>
        </p:spPr>
      </p:pic>
      <p:sp>
        <p:nvSpPr>
          <p:cNvPr id="15" name="Slide Number Placeholder 14"/>
          <p:cNvSpPr>
            <a:spLocks noGrp="1"/>
          </p:cNvSpPr>
          <p:nvPr>
            <p:ph type="sldNum" sz="quarter" idx="12"/>
          </p:nvPr>
        </p:nvSpPr>
        <p:spPr>
          <a:xfrm>
            <a:off x="8839200" y="6356350"/>
            <a:ext cx="304800" cy="501650"/>
          </a:xfrm>
        </p:spPr>
        <p:txBody>
          <a:bodyPr/>
          <a:lstStyle/>
          <a:p>
            <a:fld id="{B6F15528-21DE-4FAA-801E-634DDDAF4B2B}" type="slidenum">
              <a:rPr lang="en-US" sz="2000" b="1" smtClean="0">
                <a:latin typeface="Arial Black" pitchFamily="34" charset="0"/>
              </a:rPr>
              <a:pPr/>
              <a:t>8</a:t>
            </a:fld>
            <a:endParaRPr lang="en-US" sz="2000" b="1" dirty="0">
              <a:latin typeface="Arial Black" pitchFamily="34" charset="0"/>
            </a:endParaRPr>
          </a:p>
        </p:txBody>
      </p:sp>
    </p:spTree>
    <p:extLst>
      <p:ext uri="{BB962C8B-B14F-4D97-AF65-F5344CB8AC3E}">
        <p14:creationId xmlns:p14="http://schemas.microsoft.com/office/powerpoint/2010/main" xmlns="" val="361312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914400"/>
            <a:ext cx="2286000" cy="457200"/>
          </a:xfrm>
        </p:spPr>
        <p:txBody>
          <a:bodyPr>
            <a:normAutofit fontScale="90000"/>
          </a:bodyPr>
          <a:lstStyle/>
          <a:p>
            <a:pPr algn="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r>
              <a:rPr lang="en-US" sz="6000" b="1" dirty="0">
                <a:solidFill>
                  <a:srgbClr val="FF0000"/>
                </a:solidFill>
                <a:latin typeface="Bookman Old Style" pitchFamily="18" charset="0"/>
              </a:rPr>
              <a:t/>
            </a:r>
            <a:br>
              <a:rPr lang="en-US" sz="6000" b="1" dirty="0">
                <a:solidFill>
                  <a:srgbClr val="FF0000"/>
                </a:solidFill>
                <a:latin typeface="Bookman Old Style" pitchFamily="18" charset="0"/>
              </a:rPr>
            </a:br>
            <a:endParaRPr lang="en-US" sz="3100" dirty="0"/>
          </a:p>
        </p:txBody>
      </p:sp>
      <p:sp>
        <p:nvSpPr>
          <p:cNvPr id="3" name="Content Placeholder 2"/>
          <p:cNvSpPr>
            <a:spLocks noGrp="1"/>
          </p:cNvSpPr>
          <p:nvPr>
            <p:ph idx="1"/>
          </p:nvPr>
        </p:nvSpPr>
        <p:spPr>
          <a:xfrm>
            <a:off x="0" y="1676400"/>
            <a:ext cx="9144000" cy="5181600"/>
          </a:xfrm>
        </p:spPr>
        <p:style>
          <a:lnRef idx="0">
            <a:schemeClr val="accent3"/>
          </a:lnRef>
          <a:fillRef idx="3">
            <a:schemeClr val="accent3"/>
          </a:fillRef>
          <a:effectRef idx="3">
            <a:schemeClr val="accent3"/>
          </a:effectRef>
          <a:fontRef idx="minor">
            <a:schemeClr val="lt1"/>
          </a:fontRef>
        </p:style>
        <p:txBody>
          <a:bodyPr>
            <a:normAutofit/>
          </a:bodyPr>
          <a:lstStyle/>
          <a:p>
            <a:r>
              <a:rPr lang="en-US" sz="2000" dirty="0">
                <a:solidFill>
                  <a:srgbClr val="002060"/>
                </a:solidFill>
                <a:latin typeface="Bookman Old Style" pitchFamily="18" charset="0"/>
              </a:rPr>
              <a:t>The angel is the messenger of the God, whom the task of bringing </a:t>
            </a:r>
            <a:r>
              <a:rPr lang="en-US" sz="2000" dirty="0" smtClean="0">
                <a:solidFill>
                  <a:srgbClr val="002060"/>
                </a:solidFill>
                <a:latin typeface="Bookman Old Style" pitchFamily="18" charset="0"/>
              </a:rPr>
              <a:t>two most </a:t>
            </a:r>
            <a:r>
              <a:rPr lang="en-US" sz="2000" dirty="0">
                <a:solidFill>
                  <a:srgbClr val="002060"/>
                </a:solidFill>
                <a:latin typeface="Bookman Old Style" pitchFamily="18" charset="0"/>
              </a:rPr>
              <a:t>precious </a:t>
            </a:r>
            <a:r>
              <a:rPr lang="en-US" sz="2000" dirty="0" smtClean="0">
                <a:solidFill>
                  <a:srgbClr val="002060"/>
                </a:solidFill>
                <a:latin typeface="Bookman Old Style" pitchFamily="18" charset="0"/>
              </a:rPr>
              <a:t>things </a:t>
            </a:r>
            <a:r>
              <a:rPr lang="en-US" sz="2000" dirty="0">
                <a:solidFill>
                  <a:srgbClr val="002060"/>
                </a:solidFill>
                <a:latin typeface="Bookman Old Style" pitchFamily="18" charset="0"/>
              </a:rPr>
              <a:t>in the city was given.</a:t>
            </a:r>
          </a:p>
          <a:p>
            <a:r>
              <a:rPr lang="en-US" sz="2000" dirty="0">
                <a:solidFill>
                  <a:srgbClr val="002060"/>
                </a:solidFill>
                <a:latin typeface="Bookman Old Style" pitchFamily="18" charset="0"/>
              </a:rPr>
              <a:t>The angel proved to be worthy of God’s messenger by bringing the leaden heart of the prince and  the dead swallow. They were the perfect example of true friendship, kindness, love and affection.</a:t>
            </a:r>
            <a:endParaRPr lang="en-US" sz="2000" dirty="0"/>
          </a:p>
        </p:txBody>
      </p:sp>
      <p:sp>
        <p:nvSpPr>
          <p:cNvPr id="6" name="Rectangle 5"/>
          <p:cNvSpPr/>
          <p:nvPr/>
        </p:nvSpPr>
        <p:spPr>
          <a:xfrm>
            <a:off x="2514600" y="1066801"/>
            <a:ext cx="3962400" cy="954107"/>
          </a:xfrm>
          <a:prstGeom prst="rect">
            <a:avLst/>
          </a:prstGeom>
        </p:spPr>
        <p:txBody>
          <a:bodyPr wrap="square">
            <a:spAutoFit/>
          </a:bodyPr>
          <a:lstStyle/>
          <a:p>
            <a:pPr algn="ctr"/>
            <a:r>
              <a:rPr lang="en-US" sz="2800" b="1" dirty="0">
                <a:solidFill>
                  <a:srgbClr val="00B0F0"/>
                </a:solidFill>
                <a:latin typeface="Bookman Old Style" pitchFamily="18" charset="0"/>
              </a:rPr>
              <a:t>*The Angel:</a:t>
            </a:r>
            <a:br>
              <a:rPr lang="en-US" sz="2800" b="1" dirty="0">
                <a:solidFill>
                  <a:srgbClr val="00B0F0"/>
                </a:solidFill>
                <a:latin typeface="Bookman Old Style" pitchFamily="18" charset="0"/>
              </a:rPr>
            </a:br>
            <a:endParaRPr lang="en-US" sz="2800" dirty="0">
              <a:solidFill>
                <a:srgbClr val="00B0F0"/>
              </a:solidFill>
            </a:endParaRPr>
          </a:p>
        </p:txBody>
      </p:sp>
      <p:pic>
        <p:nvPicPr>
          <p:cNvPr id="7" name="Picture 14" descr="C:\Users\user\Downloads\08bc8fbe603a24163aec13382d40b82c.jpg"/>
          <p:cNvPicPr>
            <a:picLocks noChangeAspect="1" noChangeArrowheads="1"/>
          </p:cNvPicPr>
          <p:nvPr/>
        </p:nvPicPr>
        <p:blipFill>
          <a:blip r:embed="rId2" cstate="print"/>
          <a:srcRect/>
          <a:stretch>
            <a:fillRect/>
          </a:stretch>
        </p:blipFill>
        <p:spPr bwMode="auto">
          <a:xfrm>
            <a:off x="2895600" y="3352800"/>
            <a:ext cx="3886200" cy="3505200"/>
          </a:xfrm>
          <a:prstGeom prst="rect">
            <a:avLst/>
          </a:prstGeom>
          <a:noFill/>
        </p:spPr>
      </p:pic>
      <p:sp>
        <p:nvSpPr>
          <p:cNvPr id="8" name="Slide Number Placeholder 7"/>
          <p:cNvSpPr>
            <a:spLocks noGrp="1"/>
          </p:cNvSpPr>
          <p:nvPr>
            <p:ph type="sldNum" sz="quarter" idx="12"/>
          </p:nvPr>
        </p:nvSpPr>
        <p:spPr>
          <a:xfrm>
            <a:off x="8686800" y="6477000"/>
            <a:ext cx="304800" cy="381000"/>
          </a:xfrm>
        </p:spPr>
        <p:txBody>
          <a:bodyPr/>
          <a:lstStyle/>
          <a:p>
            <a:fld id="{B6F15528-21DE-4FAA-801E-634DDDAF4B2B}" type="slidenum">
              <a:rPr lang="en-US" sz="2000" b="1" smtClean="0">
                <a:latin typeface="Arial Black" pitchFamily="34" charset="0"/>
              </a:rPr>
              <a:pPr/>
              <a:t>9</a:t>
            </a:fld>
            <a:endParaRPr lang="en-US" sz="2000" b="1" dirty="0">
              <a:latin typeface="Arial Black" pitchFamily="34" charset="0"/>
            </a:endParaRPr>
          </a:p>
        </p:txBody>
      </p:sp>
    </p:spTree>
    <p:extLst>
      <p:ext uri="{BB962C8B-B14F-4D97-AF65-F5344CB8AC3E}">
        <p14:creationId xmlns:p14="http://schemas.microsoft.com/office/powerpoint/2010/main" xmlns="" val="3120905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1165</TotalTime>
  <Words>843</Words>
  <Application>Microsoft Office PowerPoint</Application>
  <PresentationFormat>On-screen Show (4:3)</PresentationFormat>
  <Paragraphs>141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ATOMIC ENERGY EDUCATION SOCIETY, MUMBAI.</vt:lpstr>
      <vt:lpstr>FROM: ATOMIC ENERGY CENTRAL SCHOOL, INDORE</vt:lpstr>
      <vt:lpstr>Content:</vt:lpstr>
      <vt:lpstr> Class: IX MOMENTS: The Happy Prince</vt:lpstr>
      <vt:lpstr>BIOGRAPHY OF THE WRITER:</vt:lpstr>
      <vt:lpstr>Major Characters:</vt:lpstr>
      <vt:lpstr>Introduction of the story:  “The Happy Prince”</vt:lpstr>
      <vt:lpstr>Minor Characters-</vt:lpstr>
      <vt:lpstr>                     </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Happy Prince</dc:title>
  <dc:creator>user</dc:creator>
  <cp:lastModifiedBy>shiva</cp:lastModifiedBy>
  <cp:revision>162</cp:revision>
  <dcterms:created xsi:type="dcterms:W3CDTF">2006-08-16T00:00:00Z</dcterms:created>
  <dcterms:modified xsi:type="dcterms:W3CDTF">2020-08-12T08:53:25Z</dcterms:modified>
</cp:coreProperties>
</file>